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3" r:id="rId10"/>
    <p:sldId id="263" r:id="rId11"/>
    <p:sldId id="272" r:id="rId12"/>
    <p:sldId id="269" r:id="rId13"/>
    <p:sldId id="264" r:id="rId14"/>
    <p:sldId id="265" r:id="rId15"/>
    <p:sldId id="266" r:id="rId16"/>
    <p:sldId id="270" r:id="rId17"/>
    <p:sldId id="26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220"/>
    <a:srgbClr val="879CB1"/>
    <a:srgbClr val="6A7685"/>
    <a:srgbClr val="94AAC2"/>
    <a:srgbClr val="B7D2F4"/>
    <a:srgbClr val="FFBD59"/>
    <a:srgbClr val="FFFFFF"/>
    <a:srgbClr val="FF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08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60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011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700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4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3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1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85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586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73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80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5831-D3F4-4FAF-A209-EA185A8C23DD}" type="datetimeFigureOut">
              <a:rPr lang="pt-BR" smtClean="0"/>
              <a:t>13/05/2024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509E-FCED-4934-80AD-06B321F992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1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 /><Relationship Id="rId3" Type="http://schemas.openxmlformats.org/officeDocument/2006/relationships/image" Target="../media/image46.png" /><Relationship Id="rId7" Type="http://schemas.openxmlformats.org/officeDocument/2006/relationships/image" Target="../media/image50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9.png" /><Relationship Id="rId5" Type="http://schemas.openxmlformats.org/officeDocument/2006/relationships/image" Target="../media/image48.png" /><Relationship Id="rId4" Type="http://schemas.openxmlformats.org/officeDocument/2006/relationships/image" Target="../media/image4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7" Type="http://schemas.openxmlformats.org/officeDocument/2006/relationships/image" Target="../media/image57.pn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6.png" /><Relationship Id="rId5" Type="http://schemas.openxmlformats.org/officeDocument/2006/relationships/image" Target="../media/image55.png" /><Relationship Id="rId4" Type="http://schemas.openxmlformats.org/officeDocument/2006/relationships/image" Target="../media/image5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12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7" Type="http://schemas.openxmlformats.org/officeDocument/2006/relationships/image" Target="../media/image2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microsoft.com/office/2007/relationships/hdphoto" Target="../media/hdphoto2.wdp" /><Relationship Id="rId4" Type="http://schemas.openxmlformats.org/officeDocument/2006/relationships/image" Target="../media/image20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 /><Relationship Id="rId3" Type="http://schemas.openxmlformats.org/officeDocument/2006/relationships/image" Target="../media/image31.png" /><Relationship Id="rId7" Type="http://schemas.openxmlformats.org/officeDocument/2006/relationships/image" Target="../media/image35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3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2540732" y="2971490"/>
            <a:ext cx="6848251" cy="3512581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D6A3731-54C3-284F-81D5-52882A706E4E}"/>
              </a:ext>
            </a:extLst>
          </p:cNvPr>
          <p:cNvSpPr txBox="1">
            <a:spLocks/>
          </p:cNvSpPr>
          <p:nvPr/>
        </p:nvSpPr>
        <p:spPr>
          <a:xfrm>
            <a:off x="2181304" y="1396537"/>
            <a:ext cx="7829387" cy="923330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 DE NEGÓCIO</a:t>
            </a:r>
            <a:endParaRPr lang="pt-BR" sz="72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 rot="16200000" flipV="1">
            <a:off x="8466720" y="5150577"/>
            <a:ext cx="3860799" cy="1427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8765" r="19383" b="18765"/>
          <a:stretch/>
        </p:blipFill>
        <p:spPr>
          <a:xfrm>
            <a:off x="9415592" y="2362964"/>
            <a:ext cx="1989663" cy="2013539"/>
          </a:xfrm>
          <a:prstGeom prst="rect">
            <a:avLst/>
          </a:prstGeom>
        </p:spPr>
      </p:pic>
      <p:grpSp>
        <p:nvGrpSpPr>
          <p:cNvPr id="7" name="Inteligência Emocional">
            <a:extLst>
              <a:ext uri="{FF2B5EF4-FFF2-40B4-BE49-F238E27FC236}">
                <a16:creationId xmlns:a16="http://schemas.microsoft.com/office/drawing/2014/main" id="{9328E93A-3511-4F4F-A78D-3FF90894DAEC}"/>
              </a:ext>
            </a:extLst>
          </p:cNvPr>
          <p:cNvGrpSpPr/>
          <p:nvPr/>
        </p:nvGrpSpPr>
        <p:grpSpPr>
          <a:xfrm>
            <a:off x="3860465" y="3544697"/>
            <a:ext cx="4419800" cy="2939374"/>
            <a:chOff x="3844422" y="1843980"/>
            <a:chExt cx="4419800" cy="2939374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0895E47-0243-FD7B-76E9-13E457C7692F}"/>
                </a:ext>
              </a:extLst>
            </p:cNvPr>
            <p:cNvSpPr txBox="1"/>
            <p:nvPr/>
          </p:nvSpPr>
          <p:spPr>
            <a:xfrm>
              <a:off x="3844422" y="1843980"/>
              <a:ext cx="4419800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800" dirty="0">
                  <a:solidFill>
                    <a:schemeClr val="bg1"/>
                  </a:solidFill>
                  <a:latin typeface="Britannic Bold" panose="020B0903060703020204" pitchFamily="34" charset="0"/>
                  <a:cs typeface="Calibri Light" panose="020F0302020204030204" pitchFamily="34" charset="0"/>
                </a:rPr>
                <a:t>CAVALEIROS </a:t>
              </a:r>
            </a:p>
            <a:p>
              <a:r>
                <a:rPr lang="pt-BR" sz="5800" dirty="0">
                  <a:solidFill>
                    <a:schemeClr val="bg1"/>
                  </a:solidFill>
                  <a:latin typeface="Britannic Bold" panose="020B0903060703020204" pitchFamily="34" charset="0"/>
                  <a:cs typeface="Calibri Light" panose="020F0302020204030204" pitchFamily="34" charset="0"/>
                </a:rPr>
                <a:t>       DO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7FD85F9-BC90-9902-B315-C68A0D091230}"/>
                </a:ext>
              </a:extLst>
            </p:cNvPr>
            <p:cNvSpPr txBox="1"/>
            <p:nvPr/>
          </p:nvSpPr>
          <p:spPr>
            <a:xfrm>
              <a:off x="4498560" y="3451048"/>
              <a:ext cx="294087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200" b="1" spc="140" dirty="0">
                  <a:ln w="9525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latin typeface="Britannic Bold" panose="020B0903060703020204" pitchFamily="34" charset="0"/>
                </a:rPr>
                <a:t>FUTEBOL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7FD85F9-BC90-9902-B315-C68A0D091230}"/>
                </a:ext>
              </a:extLst>
            </p:cNvPr>
            <p:cNvSpPr txBox="1"/>
            <p:nvPr/>
          </p:nvSpPr>
          <p:spPr>
            <a:xfrm>
              <a:off x="4081938" y="4321689"/>
              <a:ext cx="3681777" cy="461665"/>
            </a:xfrm>
            <a:prstGeom prst="rect">
              <a:avLst/>
            </a:prstGeom>
            <a:noFill/>
          </p:spPr>
          <p:txBody>
            <a:bodyPr wrap="none" rtlCol="0">
              <a:prstTxWarp prst="textTriangleInverted">
                <a:avLst/>
              </a:prstTxWarp>
              <a:spAutoFit/>
            </a:bodyPr>
            <a:lstStyle/>
            <a:p>
              <a:r>
                <a:rPr lang="pt-BR" sz="2400" b="1" spc="140" dirty="0">
                  <a:ln>
                    <a:solidFill>
                      <a:schemeClr val="bg1"/>
                    </a:solidFill>
                  </a:ln>
                  <a:solidFill>
                    <a:schemeClr val="accent2"/>
                  </a:solidFill>
                  <a:latin typeface="Stencil" panose="040409050D0802020404" pitchFamily="82" charset="0"/>
                </a:rPr>
                <a:t>ARTIGOS ESPORTIVOS</a:t>
              </a: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7631" r="49754" b="8553"/>
          <a:stretch/>
        </p:blipFill>
        <p:spPr>
          <a:xfrm>
            <a:off x="2467759" y="2971490"/>
            <a:ext cx="1463040" cy="319336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3" t="7631" r="11723" b="8553"/>
          <a:stretch/>
        </p:blipFill>
        <p:spPr>
          <a:xfrm>
            <a:off x="3928452" y="2971490"/>
            <a:ext cx="1453662" cy="319336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4356985" y="3101442"/>
            <a:ext cx="447082" cy="45472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974333" y="3097541"/>
            <a:ext cx="447082" cy="45472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3502">
            <a:off x="5409976" y="2880775"/>
            <a:ext cx="902826" cy="902826"/>
          </a:xfrm>
          <a:prstGeom prst="rect">
            <a:avLst/>
          </a:prstGeom>
          <a:ln>
            <a:noFill/>
          </a:ln>
        </p:spPr>
      </p:pic>
      <p:sp>
        <p:nvSpPr>
          <p:cNvPr id="18" name="Retângulo 17"/>
          <p:cNvSpPr/>
          <p:nvPr/>
        </p:nvSpPr>
        <p:spPr>
          <a:xfrm rot="16200000" flipV="1">
            <a:off x="-397802" y="5110236"/>
            <a:ext cx="3860799" cy="1427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8765" r="19383" b="18765"/>
          <a:stretch/>
        </p:blipFill>
        <p:spPr>
          <a:xfrm>
            <a:off x="551070" y="2362964"/>
            <a:ext cx="1989663" cy="20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09 L 0.33151 -0.00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296"/>
            <a:ext cx="12192000" cy="5676900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0" y="-147432"/>
            <a:ext cx="12192000" cy="1514066"/>
            <a:chOff x="0" y="-212031"/>
            <a:chExt cx="12192000" cy="1514066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59"/>
            <a:stretch/>
          </p:blipFill>
          <p:spPr>
            <a:xfrm>
              <a:off x="0" y="783984"/>
              <a:ext cx="12192000" cy="518051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59"/>
            <a:stretch/>
          </p:blipFill>
          <p:spPr>
            <a:xfrm>
              <a:off x="0" y="-212031"/>
              <a:ext cx="12192000" cy="518051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59"/>
            <a:stretch/>
          </p:blipFill>
          <p:spPr>
            <a:xfrm>
              <a:off x="0" y="265194"/>
              <a:ext cx="12192000" cy="518051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516848" y="1019583"/>
            <a:ext cx="2465027" cy="1316415"/>
          </a:xfrm>
          <a:prstGeom prst="roundRect">
            <a:avLst>
              <a:gd name="adj" fmla="val 16417"/>
            </a:avLst>
          </a:prstGeom>
          <a:solidFill>
            <a:schemeClr val="tx1"/>
          </a:solidFill>
          <a:effectLst>
            <a:outerShdw blurRad="228600" dist="101600" dir="21540000" sx="115000" sy="115000" algn="br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flatTx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ENDEREÇO</a:t>
            </a:r>
          </a:p>
          <a:p>
            <a:endParaRPr lang="pt-BR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 Comércio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6848" y="2479961"/>
            <a:ext cx="2465027" cy="1328023"/>
          </a:xfrm>
          <a:prstGeom prst="roundRect">
            <a:avLst/>
          </a:prstGeom>
          <a:solidFill>
            <a:schemeClr val="tx1"/>
          </a:solidFill>
          <a:effectLst>
            <a:outerShdw blurRad="228600" dist="101600" dir="21540000" sx="115000" sy="115000" algn="br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BAIRRO </a:t>
            </a:r>
          </a:p>
          <a:p>
            <a:pPr algn="ctr"/>
            <a:endParaRPr lang="pt-BR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Verde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130142" y="1690492"/>
            <a:ext cx="2826328" cy="1328023"/>
          </a:xfrm>
          <a:prstGeom prst="roundRect">
            <a:avLst/>
          </a:prstGeom>
          <a:solidFill>
            <a:schemeClr val="tx1"/>
          </a:solidFill>
          <a:effectLst>
            <a:outerShdw blurRad="228600" dist="101600" dir="21540000" sx="115000" sy="115000" algn="br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CIDADE</a:t>
            </a:r>
          </a:p>
          <a:p>
            <a:endParaRPr lang="pt-BR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Parauapebas-PA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LOCAL E LAYOUT</a:t>
            </a:r>
          </a:p>
        </p:txBody>
      </p:sp>
      <p:sp>
        <p:nvSpPr>
          <p:cNvPr id="15" name="Fluxograma: Conector 14"/>
          <p:cNvSpPr/>
          <p:nvPr/>
        </p:nvSpPr>
        <p:spPr>
          <a:xfrm>
            <a:off x="10280669" y="576310"/>
            <a:ext cx="885562" cy="86797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1417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build="p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0"/>
            <a:ext cx="12192000" cy="6891867"/>
          </a:xfrm>
          <a:prstGeom prst="rect">
            <a:avLst/>
          </a:prstGeom>
          <a:solidFill>
            <a:srgbClr val="EE6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57" y="256674"/>
            <a:ext cx="5692343" cy="3201943"/>
          </a:xfrm>
          <a:prstGeom prst="rect">
            <a:avLst/>
          </a:prstGeom>
        </p:spPr>
      </p:pic>
      <p:sp>
        <p:nvSpPr>
          <p:cNvPr id="4" name="Fluxograma: Conector 3"/>
          <p:cNvSpPr/>
          <p:nvPr/>
        </p:nvSpPr>
        <p:spPr>
          <a:xfrm>
            <a:off x="10280669" y="576310"/>
            <a:ext cx="885562" cy="86797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11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" y="256674"/>
            <a:ext cx="5602114" cy="3161247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 rot="16200000" flipV="1">
            <a:off x="4585786" y="1461199"/>
            <a:ext cx="2904022" cy="3032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 rot="16200000" flipV="1">
            <a:off x="10163602" y="1708148"/>
            <a:ext cx="3397924" cy="3032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 rot="16200000" flipV="1">
            <a:off x="-1277667" y="1683984"/>
            <a:ext cx="3349584" cy="3032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 flipV="1">
            <a:off x="548761" y="153414"/>
            <a:ext cx="11465438" cy="350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7"/>
          <a:stretch/>
        </p:blipFill>
        <p:spPr>
          <a:xfrm>
            <a:off x="1715101" y="3022151"/>
            <a:ext cx="8803694" cy="3657721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 rot="16200000" flipV="1">
            <a:off x="8753975" y="4811518"/>
            <a:ext cx="3604920" cy="3032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 rot="16200000" flipV="1">
            <a:off x="-87361" y="4811522"/>
            <a:ext cx="3604920" cy="3032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 flipV="1">
            <a:off x="1563463" y="2936405"/>
            <a:ext cx="9144608" cy="224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 flipV="1">
            <a:off x="1570805" y="6561580"/>
            <a:ext cx="9137266" cy="204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 flipV="1">
            <a:off x="10432304" y="3337588"/>
            <a:ext cx="1278624" cy="224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 flipV="1">
            <a:off x="476187" y="3286116"/>
            <a:ext cx="1238913" cy="224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999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8" grpId="0" animBg="1"/>
      <p:bldP spid="31" grpId="0" animBg="1"/>
      <p:bldP spid="34" grpId="0" animBg="1"/>
      <p:bldP spid="29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84" y="0"/>
            <a:ext cx="4848606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7" y="0"/>
            <a:ext cx="4848606" cy="6858000"/>
          </a:xfrm>
          <a:prstGeom prst="rect">
            <a:avLst/>
          </a:prstGeom>
        </p:spPr>
      </p:pic>
      <p:sp>
        <p:nvSpPr>
          <p:cNvPr id="6" name="Fluxograma: Conector 5"/>
          <p:cNvSpPr/>
          <p:nvPr/>
        </p:nvSpPr>
        <p:spPr>
          <a:xfrm>
            <a:off x="10280669" y="576310"/>
            <a:ext cx="885562" cy="86797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075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entágono regular 102"/>
          <p:cNvSpPr/>
          <p:nvPr/>
        </p:nvSpPr>
        <p:spPr>
          <a:xfrm rot="19438370">
            <a:off x="10214308" y="322897"/>
            <a:ext cx="2674142" cy="2435621"/>
          </a:xfrm>
          <a:prstGeom prst="pentagon">
            <a:avLst/>
          </a:prstGeom>
          <a:noFill/>
          <a:ln w="5715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luxograma: Conector 4"/>
          <p:cNvSpPr/>
          <p:nvPr/>
        </p:nvSpPr>
        <p:spPr>
          <a:xfrm>
            <a:off x="4647662" y="877044"/>
            <a:ext cx="2562899" cy="225483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orda 6"/>
          <p:cNvSpPr/>
          <p:nvPr/>
        </p:nvSpPr>
        <p:spPr>
          <a:xfrm rot="1330230">
            <a:off x="7015336" y="-669904"/>
            <a:ext cx="7742406" cy="7701849"/>
          </a:xfrm>
          <a:prstGeom prst="chord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6700591" y="-863600"/>
            <a:ext cx="7867640" cy="8130319"/>
            <a:chOff x="6700591" y="-863600"/>
            <a:chExt cx="7867640" cy="8130319"/>
          </a:xfrm>
        </p:grpSpPr>
        <p:pic>
          <p:nvPicPr>
            <p:cNvPr id="170" name="Imagem 169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60" b="89905" l="0" r="97311"/>
                      </a14:imgEffect>
                      <a14:imgEffect>
                        <a14:sharpenSoften amount="-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36" b="16410"/>
            <a:stretch/>
          </p:blipFill>
          <p:spPr>
            <a:xfrm>
              <a:off x="6700591" y="-863600"/>
              <a:ext cx="7867640" cy="8130319"/>
            </a:xfrm>
            <a:prstGeom prst="rect">
              <a:avLst/>
            </a:prstGeom>
          </p:spPr>
        </p:pic>
        <p:sp>
          <p:nvSpPr>
            <p:cNvPr id="26" name="Fluxograma: Conector 25"/>
            <p:cNvSpPr/>
            <p:nvPr/>
          </p:nvSpPr>
          <p:spPr>
            <a:xfrm>
              <a:off x="7032060" y="-728376"/>
              <a:ext cx="7401906" cy="7755709"/>
            </a:xfrm>
            <a:prstGeom prst="flowChartConnector">
              <a:avLst/>
            </a:prstGeom>
            <a:solidFill>
              <a:schemeClr val="tx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8" name="Corda 7"/>
          <p:cNvSpPr/>
          <p:nvPr/>
        </p:nvSpPr>
        <p:spPr>
          <a:xfrm rot="1330230" flipH="1" flipV="1">
            <a:off x="-2566716" y="-295201"/>
            <a:ext cx="7479521" cy="7685783"/>
          </a:xfrm>
          <a:prstGeom prst="chord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-2837224" y="-381898"/>
            <a:ext cx="8264543" cy="7995095"/>
            <a:chOff x="-2837224" y="-381898"/>
            <a:chExt cx="8264543" cy="7995095"/>
          </a:xfrm>
        </p:grpSpPr>
        <p:pic>
          <p:nvPicPr>
            <p:cNvPr id="161" name="Imagem 160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60" b="89905" l="0" r="97311"/>
                      </a14:imgEffect>
                      <a14:imgEffect>
                        <a14:sharpenSoften amount="-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36" b="16410"/>
            <a:stretch/>
          </p:blipFill>
          <p:spPr>
            <a:xfrm>
              <a:off x="-2837224" y="-381898"/>
              <a:ext cx="8264543" cy="7995095"/>
            </a:xfrm>
            <a:prstGeom prst="rect">
              <a:avLst/>
            </a:prstGeom>
          </p:spPr>
        </p:pic>
        <p:sp>
          <p:nvSpPr>
            <p:cNvPr id="3" name="Fluxograma: Conector 2"/>
            <p:cNvSpPr/>
            <p:nvPr/>
          </p:nvSpPr>
          <p:spPr>
            <a:xfrm>
              <a:off x="-2167467" y="-230606"/>
              <a:ext cx="7070234" cy="7461139"/>
            </a:xfrm>
            <a:prstGeom prst="flowChartConnector">
              <a:avLst/>
            </a:prstGeom>
            <a:solidFill>
              <a:schemeClr val="tx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572009" y="1834082"/>
            <a:ext cx="272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12421" y="1525300"/>
            <a:ext cx="275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CARGOS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1832" y="2150832"/>
            <a:ext cx="4484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Sócios/Proprietários;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Loja;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 de Uniformes;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Costureiros/Estampadores;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Atendentes;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Estoquista/Almoxarife;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854697" y="1515643"/>
            <a:ext cx="48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QUALIFICAÇÕES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881903" y="2109291"/>
            <a:ext cx="4378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Administração, finanças, marketing e paixão pelo futebol;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de varejo, habilidades de liderança;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em design de moda ou design gráfico;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Costura ou estamparia, atenção aos detalhes;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Comunicação, paciência, capacidade de resolver problemas;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Organização, conhecimento básico de inventário.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NECESSIDADE PESSOAL</a:t>
            </a:r>
          </a:p>
        </p:txBody>
      </p:sp>
      <p:sp>
        <p:nvSpPr>
          <p:cNvPr id="6" name="Fluxograma: Conector 5"/>
          <p:cNvSpPr/>
          <p:nvPr/>
        </p:nvSpPr>
        <p:spPr>
          <a:xfrm>
            <a:off x="10280669" y="576310"/>
            <a:ext cx="885562" cy="86797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13</a:t>
            </a:r>
            <a:endParaRPr lang="pt-BR" b="1" dirty="0"/>
          </a:p>
        </p:txBody>
      </p:sp>
      <p:cxnSp>
        <p:nvCxnSpPr>
          <p:cNvPr id="51" name="Conector reto 50"/>
          <p:cNvCxnSpPr/>
          <p:nvPr/>
        </p:nvCxnSpPr>
        <p:spPr>
          <a:xfrm>
            <a:off x="3125115" y="6770894"/>
            <a:ext cx="146702" cy="698008"/>
          </a:xfrm>
          <a:prstGeom prst="line">
            <a:avLst/>
          </a:prstGeom>
          <a:ln w="5715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/>
      <p:bldP spid="14" grpId="0"/>
      <p:bldP spid="15" grpId="0"/>
      <p:bldP spid="16" grpId="0"/>
      <p:bldP spid="4" grpId="0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94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MATRIZ FOFA</a:t>
            </a:r>
          </a:p>
        </p:txBody>
      </p:sp>
      <p:sp>
        <p:nvSpPr>
          <p:cNvPr id="5" name="Fluxograma: Conector 4"/>
          <p:cNvSpPr/>
          <p:nvPr/>
        </p:nvSpPr>
        <p:spPr>
          <a:xfrm>
            <a:off x="10719582" y="316063"/>
            <a:ext cx="847969" cy="8479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14</a:t>
            </a:r>
            <a:endParaRPr lang="pt-BR" b="1" dirty="0"/>
          </a:p>
        </p:txBody>
      </p:sp>
      <p:sp>
        <p:nvSpPr>
          <p:cNvPr id="9" name="Pentágono regular 8"/>
          <p:cNvSpPr/>
          <p:nvPr/>
        </p:nvSpPr>
        <p:spPr>
          <a:xfrm>
            <a:off x="3952662" y="2960333"/>
            <a:ext cx="1964204" cy="1870671"/>
          </a:xfrm>
          <a:prstGeom prst="pentagon">
            <a:avLst/>
          </a:prstGeom>
          <a:solidFill>
            <a:srgbClr val="00B0F0"/>
          </a:solidFill>
          <a:effectLst>
            <a:outerShdw sx="1000" sy="1000" algn="ctr" rotWithShape="0">
              <a:srgbClr val="000000"/>
            </a:outerShdw>
          </a:effectLst>
          <a:scene3d>
            <a:camera prst="perspectiveRelaxedModerately">
              <a:rot lat="18600000" lon="0" rev="0"/>
            </a:camera>
            <a:lightRig rig="threePt" dir="t"/>
          </a:scene3d>
          <a:sp3d extrusionH="2667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Pentágono regular 9"/>
          <p:cNvSpPr/>
          <p:nvPr/>
        </p:nvSpPr>
        <p:spPr>
          <a:xfrm>
            <a:off x="5927141" y="2950808"/>
            <a:ext cx="1964204" cy="1870671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Moderately">
              <a:rot lat="18600000" lon="0" rev="0"/>
            </a:camera>
            <a:lightRig rig="threePt" dir="t"/>
          </a:scene3d>
          <a:sp3d extrusionH="2667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Pentágono regular 10"/>
          <p:cNvSpPr/>
          <p:nvPr/>
        </p:nvSpPr>
        <p:spPr>
          <a:xfrm>
            <a:off x="3315604" y="1533990"/>
            <a:ext cx="1964204" cy="1870671"/>
          </a:xfrm>
          <a:prstGeom prst="pentagon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Moderately" fov="2700000">
              <a:rot lat="18600000" lon="0" rev="0"/>
            </a:camera>
            <a:lightRig rig="threePt" dir="t"/>
          </a:scene3d>
          <a:sp3d extrusionH="2667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Pentágono regular 12"/>
          <p:cNvSpPr/>
          <p:nvPr/>
        </p:nvSpPr>
        <p:spPr>
          <a:xfrm>
            <a:off x="6560652" y="1525109"/>
            <a:ext cx="1964204" cy="1870671"/>
          </a:xfrm>
          <a:prstGeom prst="pentagon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RelaxedModerately" fov="2700000">
              <a:rot lat="18600000" lon="0" rev="0"/>
            </a:camera>
            <a:lightRig rig="threePt" dir="t"/>
          </a:scene3d>
          <a:sp3d extrusionH="2667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3845056" y="2556119"/>
            <a:ext cx="942752" cy="433637"/>
          </a:xfrm>
          <a:prstGeom prst="ellipse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>
                <a:alpha val="98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4440759" y="4031498"/>
            <a:ext cx="963786" cy="433637"/>
          </a:xfrm>
          <a:prstGeom prst="ellipse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>
                <a:alpha val="98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Fluxograma: Conector 22"/>
          <p:cNvSpPr/>
          <p:nvPr/>
        </p:nvSpPr>
        <p:spPr>
          <a:xfrm>
            <a:off x="4599766" y="3635687"/>
            <a:ext cx="645772" cy="645772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 Black" panose="020B0A04020102020204" pitchFamily="34" charset="0"/>
              </a:rPr>
              <a:t>F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7039846" y="2537712"/>
            <a:ext cx="987319" cy="433637"/>
          </a:xfrm>
          <a:prstGeom prst="ellipse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>
                <a:alpha val="98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Fluxograma: Conector 23"/>
          <p:cNvSpPr/>
          <p:nvPr/>
        </p:nvSpPr>
        <p:spPr>
          <a:xfrm>
            <a:off x="3979672" y="2174350"/>
            <a:ext cx="656110" cy="65611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 Black" panose="020B0A04020102020204" pitchFamily="34" charset="0"/>
              </a:rPr>
              <a:t>F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438999" y="4002254"/>
            <a:ext cx="938871" cy="433637"/>
          </a:xfrm>
          <a:prstGeom prst="ellipse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>
                <a:alpha val="98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Fluxograma: Conector 24"/>
          <p:cNvSpPr/>
          <p:nvPr/>
        </p:nvSpPr>
        <p:spPr>
          <a:xfrm>
            <a:off x="7210173" y="2157223"/>
            <a:ext cx="646667" cy="64666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 Black" panose="020B0A04020102020204" pitchFamily="34" charset="0"/>
              </a:rPr>
              <a:t>O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26" name="Fluxograma: Conector 25"/>
          <p:cNvSpPr/>
          <p:nvPr/>
        </p:nvSpPr>
        <p:spPr>
          <a:xfrm>
            <a:off x="6589393" y="3635687"/>
            <a:ext cx="631000" cy="631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 Black" panose="020B0A04020102020204" pitchFamily="34" charset="0"/>
              </a:rPr>
              <a:t>A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059269" y="2723473"/>
            <a:ext cx="175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FOFA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471613" y="4529656"/>
            <a:ext cx="222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B0F0"/>
                </a:solidFill>
                <a:latin typeface="Bahnschrift Light Condensed" panose="020B0502040204020203" pitchFamily="34" charset="0"/>
              </a:rPr>
              <a:t>FORÇAS</a:t>
            </a:r>
            <a:endParaRPr lang="pt-BR" b="1" dirty="0">
              <a:solidFill>
                <a:srgbClr val="00B0F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56335" y="1261096"/>
            <a:ext cx="315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FRAQUEZAS</a:t>
            </a:r>
            <a:endParaRPr lang="pt-BR" b="1" dirty="0">
              <a:solidFill>
                <a:srgbClr val="FFC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377870" y="1261096"/>
            <a:ext cx="468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OPORTUNIDADES</a:t>
            </a:r>
            <a:endParaRPr lang="pt-BR" b="1" dirty="0">
              <a:solidFill>
                <a:srgbClr val="00B05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808971" y="4259375"/>
            <a:ext cx="279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AMEAÇAS</a:t>
            </a:r>
            <a:endParaRPr lang="pt-BR" b="1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56335" y="1983124"/>
            <a:ext cx="3204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Dependência de fornecedores;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Dificuldades de personalização em massa;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Dependência de patrocínios;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Desafios de branding.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059910" y="5254256"/>
            <a:ext cx="423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Produção interna;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Experiência no esporte;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Variedade de produtos;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Presença local.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354389" y="4946479"/>
            <a:ext cx="448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Concorrência forte;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Dependência de demanda local;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Mudanças nas tendências de moda esportiva;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Eventos esportivos cancelados.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553597" y="2137013"/>
            <a:ext cx="3486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Expansão online;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Tendência de estilo de vida ativo;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Parcerias com escolas e clubes;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Personalização de produtos exclusivos.</a:t>
            </a:r>
          </a:p>
        </p:txBody>
      </p:sp>
    </p:spTree>
    <p:extLst>
      <p:ext uri="{BB962C8B-B14F-4D97-AF65-F5344CB8AC3E}">
        <p14:creationId xmlns:p14="http://schemas.microsoft.com/office/powerpoint/2010/main" val="1768577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9" grpId="0" animBg="1"/>
      <p:bldP spid="10" grpId="0" animBg="1"/>
      <p:bldP spid="11" grpId="0" animBg="1"/>
      <p:bldP spid="13" grpId="0" animBg="1"/>
      <p:bldP spid="27" grpId="0" animBg="1"/>
      <p:bldP spid="28" grpId="0" animBg="1"/>
      <p:bldP spid="23" grpId="0" animBg="1"/>
      <p:bldP spid="30" grpId="0" animBg="1"/>
      <p:bldP spid="24" grpId="0" animBg="1"/>
      <p:bldP spid="29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3" y="-19853"/>
            <a:ext cx="12192000" cy="68778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2353516" y="308029"/>
            <a:ext cx="7029249" cy="589906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ESTIMATIVA DE FATURAMENTO</a:t>
            </a:r>
          </a:p>
        </p:txBody>
      </p:sp>
      <p:sp>
        <p:nvSpPr>
          <p:cNvPr id="9" name="Fluxograma: Conector 8"/>
          <p:cNvSpPr/>
          <p:nvPr/>
        </p:nvSpPr>
        <p:spPr>
          <a:xfrm>
            <a:off x="10719582" y="316063"/>
            <a:ext cx="847969" cy="8479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15</a:t>
            </a:r>
            <a:endParaRPr lang="pt-BR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4124304" y="1509544"/>
            <a:ext cx="3846941" cy="1019397"/>
            <a:chOff x="4124304" y="1509544"/>
            <a:chExt cx="3846941" cy="1019397"/>
          </a:xfrm>
        </p:grpSpPr>
        <p:grpSp>
          <p:nvGrpSpPr>
            <p:cNvPr id="6" name="Grupo 5"/>
            <p:cNvGrpSpPr/>
            <p:nvPr/>
          </p:nvGrpSpPr>
          <p:grpSpPr>
            <a:xfrm>
              <a:off x="5587809" y="1509544"/>
              <a:ext cx="919931" cy="752596"/>
              <a:chOff x="1757479" y="2605028"/>
              <a:chExt cx="4032744" cy="3297262"/>
            </a:xfrm>
          </p:grpSpPr>
          <p:pic>
            <p:nvPicPr>
              <p:cNvPr id="3" name="Imagem 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91" t="15301" r="8013" b="13826"/>
              <a:stretch/>
            </p:blipFill>
            <p:spPr>
              <a:xfrm>
                <a:off x="3214447" y="2656814"/>
                <a:ext cx="2575776" cy="3245476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62" t="14595" r="62375" b="16220"/>
              <a:stretch/>
            </p:blipFill>
            <p:spPr>
              <a:xfrm>
                <a:off x="1757479" y="2605028"/>
                <a:ext cx="1635617" cy="3168203"/>
              </a:xfrm>
              <a:prstGeom prst="rect">
                <a:avLst/>
              </a:prstGeom>
            </p:spPr>
          </p:pic>
        </p:grpSp>
        <p:sp>
          <p:nvSpPr>
            <p:cNvPr id="10" name="CaixaDeTexto 9"/>
            <p:cNvSpPr txBox="1"/>
            <p:nvPr/>
          </p:nvSpPr>
          <p:spPr>
            <a:xfrm>
              <a:off x="4124304" y="2190387"/>
              <a:ext cx="3846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KIT UNIFORME PERSONALIZADO</a:t>
              </a:r>
            </a:p>
          </p:txBody>
        </p:sp>
      </p:grpSp>
      <p:grpSp>
        <p:nvGrpSpPr>
          <p:cNvPr id="134" name="Grupo 133"/>
          <p:cNvGrpSpPr/>
          <p:nvPr/>
        </p:nvGrpSpPr>
        <p:grpSpPr>
          <a:xfrm>
            <a:off x="4945471" y="2524461"/>
            <a:ext cx="2315461" cy="757122"/>
            <a:chOff x="4709930" y="2614483"/>
            <a:chExt cx="2315461" cy="757122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53367" y="2614483"/>
              <a:ext cx="628587" cy="628587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4709930" y="3033051"/>
              <a:ext cx="2315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CHUTEIRAS</a:t>
              </a:r>
            </a:p>
          </p:txBody>
        </p:sp>
      </p:grpSp>
      <p:grpSp>
        <p:nvGrpSpPr>
          <p:cNvPr id="135" name="Grupo 134"/>
          <p:cNvGrpSpPr/>
          <p:nvPr/>
        </p:nvGrpSpPr>
        <p:grpSpPr>
          <a:xfrm>
            <a:off x="5293989" y="3431443"/>
            <a:ext cx="1614508" cy="707573"/>
            <a:chOff x="5086164" y="3502513"/>
            <a:chExt cx="1614508" cy="707573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0" t="20753" r="28570" b="7408"/>
            <a:stretch/>
          </p:blipFill>
          <p:spPr>
            <a:xfrm>
              <a:off x="5677764" y="3502513"/>
              <a:ext cx="457066" cy="435301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5086164" y="3871532"/>
              <a:ext cx="1614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BOLAS</a:t>
              </a:r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4219798" y="4218277"/>
            <a:ext cx="3711374" cy="828154"/>
            <a:chOff x="4011973" y="4298823"/>
            <a:chExt cx="3711374" cy="828154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356" y="4298823"/>
              <a:ext cx="810609" cy="567426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4011973" y="4788423"/>
              <a:ext cx="3711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CAMISAS DE TIME/SELEÇÃO</a:t>
              </a:r>
            </a:p>
          </p:txBody>
        </p:sp>
      </p:grpSp>
      <p:grpSp>
        <p:nvGrpSpPr>
          <p:cNvPr id="138" name="Grupo 137"/>
          <p:cNvGrpSpPr/>
          <p:nvPr/>
        </p:nvGrpSpPr>
        <p:grpSpPr>
          <a:xfrm>
            <a:off x="4744015" y="5819937"/>
            <a:ext cx="2662941" cy="819002"/>
            <a:chOff x="4536190" y="5881531"/>
            <a:chExt cx="2662941" cy="819002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31" t="24798" r="1" b="25314"/>
            <a:stretch/>
          </p:blipFill>
          <p:spPr>
            <a:xfrm>
              <a:off x="5535564" y="5881531"/>
              <a:ext cx="664193" cy="606386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4536190" y="6361979"/>
              <a:ext cx="2662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 CANELEIRAS</a:t>
              </a:r>
            </a:p>
          </p:txBody>
        </p:sp>
      </p:grpSp>
      <p:sp>
        <p:nvSpPr>
          <p:cNvPr id="21" name="Colchete direito 20"/>
          <p:cNvSpPr/>
          <p:nvPr/>
        </p:nvSpPr>
        <p:spPr>
          <a:xfrm>
            <a:off x="9523098" y="1596979"/>
            <a:ext cx="382387" cy="5488493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olchete direito 21"/>
          <p:cNvSpPr/>
          <p:nvPr/>
        </p:nvSpPr>
        <p:spPr>
          <a:xfrm flipH="1">
            <a:off x="2082498" y="1596979"/>
            <a:ext cx="382387" cy="5488837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06070" y="3431443"/>
            <a:ext cx="202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QUATIDADE (ESTIMATIVA DE VENDAS)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331490" y="1125746"/>
            <a:ext cx="20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PREÇO UNITÁRIO (EM R$)</a:t>
            </a:r>
          </a:p>
        </p:txBody>
      </p:sp>
      <p:grpSp>
        <p:nvGrpSpPr>
          <p:cNvPr id="145" name="Grupo 144"/>
          <p:cNvGrpSpPr/>
          <p:nvPr/>
        </p:nvGrpSpPr>
        <p:grpSpPr>
          <a:xfrm>
            <a:off x="6003059" y="1419352"/>
            <a:ext cx="4030903" cy="1102060"/>
            <a:chOff x="5795234" y="1419352"/>
            <a:chExt cx="4030903" cy="1102060"/>
          </a:xfrm>
        </p:grpSpPr>
        <p:sp>
          <p:nvSpPr>
            <p:cNvPr id="32" name="Arredondar Retângulo no Mesmo Canto Lateral 31"/>
            <p:cNvSpPr/>
            <p:nvPr/>
          </p:nvSpPr>
          <p:spPr>
            <a:xfrm rot="5400000" flipH="1">
              <a:off x="8205194" y="1054713"/>
              <a:ext cx="540985" cy="2004016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7014195" y="1859833"/>
              <a:ext cx="2811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R$ 5.000,00 </a:t>
              </a:r>
            </a:p>
          </p:txBody>
        </p:sp>
        <p:sp>
          <p:nvSpPr>
            <p:cNvPr id="86" name="Colchete direito 85"/>
            <p:cNvSpPr/>
            <p:nvPr/>
          </p:nvSpPr>
          <p:spPr>
            <a:xfrm>
              <a:off x="5795234" y="1419352"/>
              <a:ext cx="1678292" cy="1102060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6044203" y="2579509"/>
            <a:ext cx="2628906" cy="739871"/>
            <a:chOff x="5836372" y="2672603"/>
            <a:chExt cx="2628906" cy="739871"/>
          </a:xfrm>
        </p:grpSpPr>
        <p:sp>
          <p:nvSpPr>
            <p:cNvPr id="93" name="Arredondar Retângulo no Mesmo Canto Lateral 92"/>
            <p:cNvSpPr/>
            <p:nvPr/>
          </p:nvSpPr>
          <p:spPr>
            <a:xfrm rot="5400000" flipH="1">
              <a:off x="7220259" y="2209220"/>
              <a:ext cx="497453" cy="1728421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6449512" y="2879428"/>
              <a:ext cx="2015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R$ 16.000,00 </a:t>
              </a:r>
            </a:p>
          </p:txBody>
        </p:sp>
        <p:sp>
          <p:nvSpPr>
            <p:cNvPr id="99" name="Colchete direito 98"/>
            <p:cNvSpPr/>
            <p:nvPr/>
          </p:nvSpPr>
          <p:spPr>
            <a:xfrm>
              <a:off x="5836372" y="2672603"/>
              <a:ext cx="768403" cy="739871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6016292" y="3380709"/>
            <a:ext cx="2361207" cy="723084"/>
            <a:chOff x="5808467" y="3475469"/>
            <a:chExt cx="2361207" cy="723084"/>
          </a:xfrm>
        </p:grpSpPr>
        <p:sp>
          <p:nvSpPr>
            <p:cNvPr id="56" name="Arredondar Retângulo no Mesmo Canto Lateral 55"/>
            <p:cNvSpPr/>
            <p:nvPr/>
          </p:nvSpPr>
          <p:spPr>
            <a:xfrm rot="5400000" flipH="1">
              <a:off x="6996216" y="2992519"/>
              <a:ext cx="504866" cy="1842050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6249960" y="3733242"/>
              <a:ext cx="1919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R$ 3.000,00 </a:t>
              </a:r>
            </a:p>
          </p:txBody>
        </p:sp>
        <p:sp>
          <p:nvSpPr>
            <p:cNvPr id="101" name="Colchete direito 100"/>
            <p:cNvSpPr/>
            <p:nvPr/>
          </p:nvSpPr>
          <p:spPr>
            <a:xfrm>
              <a:off x="5808467" y="3475469"/>
              <a:ext cx="519158" cy="723084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3712835" y="3380710"/>
            <a:ext cx="2349827" cy="723084"/>
            <a:chOff x="3505010" y="3475470"/>
            <a:chExt cx="2349827" cy="723084"/>
          </a:xfrm>
        </p:grpSpPr>
        <p:sp>
          <p:nvSpPr>
            <p:cNvPr id="52" name="Arredondar Retângulo no Mesmo Canto Lateral 51"/>
            <p:cNvSpPr/>
            <p:nvPr/>
          </p:nvSpPr>
          <p:spPr>
            <a:xfrm rot="16200000">
              <a:off x="4261333" y="2964952"/>
              <a:ext cx="504868" cy="1897188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3505010" y="3733242"/>
              <a:ext cx="1992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30 X R$ 100,00 </a:t>
              </a:r>
            </a:p>
          </p:txBody>
        </p:sp>
        <p:sp>
          <p:nvSpPr>
            <p:cNvPr id="102" name="Colchete direito 101"/>
            <p:cNvSpPr/>
            <p:nvPr/>
          </p:nvSpPr>
          <p:spPr>
            <a:xfrm flipH="1">
              <a:off x="5462354" y="3475470"/>
              <a:ext cx="392483" cy="723084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4" name="Grupo 123"/>
          <p:cNvGrpSpPr/>
          <p:nvPr/>
        </p:nvGrpSpPr>
        <p:grpSpPr>
          <a:xfrm>
            <a:off x="6003059" y="4164138"/>
            <a:ext cx="3439662" cy="850359"/>
            <a:chOff x="5795234" y="4239946"/>
            <a:chExt cx="3439662" cy="850359"/>
          </a:xfrm>
        </p:grpSpPr>
        <p:sp>
          <p:nvSpPr>
            <p:cNvPr id="64" name="Arredondar Retângulo no Mesmo Canto Lateral 63"/>
            <p:cNvSpPr/>
            <p:nvPr/>
          </p:nvSpPr>
          <p:spPr>
            <a:xfrm rot="5400000" flipH="1">
              <a:off x="7874223" y="3869048"/>
              <a:ext cx="572652" cy="1696232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6997712" y="4525020"/>
              <a:ext cx="2237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R$ 18.000,00 </a:t>
              </a:r>
            </a:p>
          </p:txBody>
        </p:sp>
        <p:sp>
          <p:nvSpPr>
            <p:cNvPr id="103" name="Colchete direito 102"/>
            <p:cNvSpPr/>
            <p:nvPr/>
          </p:nvSpPr>
          <p:spPr>
            <a:xfrm>
              <a:off x="5795234" y="4239946"/>
              <a:ext cx="1511296" cy="850359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2082498" y="4164142"/>
            <a:ext cx="3952260" cy="850356"/>
            <a:chOff x="2145531" y="4239950"/>
            <a:chExt cx="3681402" cy="850356"/>
          </a:xfrm>
        </p:grpSpPr>
        <p:sp>
          <p:nvSpPr>
            <p:cNvPr id="60" name="Arredondar Retângulo no Mesmo Canto Lateral 59"/>
            <p:cNvSpPr/>
            <p:nvPr/>
          </p:nvSpPr>
          <p:spPr>
            <a:xfrm rot="16200000">
              <a:off x="3203420" y="3825497"/>
              <a:ext cx="572651" cy="1878094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2145531" y="4562163"/>
              <a:ext cx="2650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90 X R$ 200,00 </a:t>
              </a:r>
            </a:p>
          </p:txBody>
        </p:sp>
        <p:sp>
          <p:nvSpPr>
            <p:cNvPr id="104" name="Colchete direito 103"/>
            <p:cNvSpPr/>
            <p:nvPr/>
          </p:nvSpPr>
          <p:spPr>
            <a:xfrm flipH="1">
              <a:off x="4428791" y="4239950"/>
              <a:ext cx="1398142" cy="850356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33" name="Grupo 132"/>
          <p:cNvGrpSpPr/>
          <p:nvPr/>
        </p:nvGrpSpPr>
        <p:grpSpPr>
          <a:xfrm>
            <a:off x="5932573" y="5839763"/>
            <a:ext cx="3113778" cy="743260"/>
            <a:chOff x="5724748" y="5906095"/>
            <a:chExt cx="3113778" cy="743260"/>
          </a:xfrm>
        </p:grpSpPr>
        <p:sp>
          <p:nvSpPr>
            <p:cNvPr id="80" name="Arredondar Retângulo no Mesmo Canto Lateral 79"/>
            <p:cNvSpPr/>
            <p:nvPr/>
          </p:nvSpPr>
          <p:spPr>
            <a:xfrm rot="5400000" flipH="1">
              <a:off x="7543597" y="5359670"/>
              <a:ext cx="457606" cy="1841677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6666994" y="6096433"/>
              <a:ext cx="217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R$ 1.050,00 </a:t>
              </a:r>
            </a:p>
          </p:txBody>
        </p:sp>
        <p:sp>
          <p:nvSpPr>
            <p:cNvPr id="107" name="Colchete direito 106"/>
            <p:cNvSpPr/>
            <p:nvPr/>
          </p:nvSpPr>
          <p:spPr>
            <a:xfrm>
              <a:off x="5724748" y="5906095"/>
              <a:ext cx="1123451" cy="743260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32" name="Grupo 131"/>
          <p:cNvGrpSpPr/>
          <p:nvPr/>
        </p:nvGrpSpPr>
        <p:grpSpPr>
          <a:xfrm>
            <a:off x="3032428" y="5839763"/>
            <a:ext cx="2946518" cy="743259"/>
            <a:chOff x="2824603" y="5906095"/>
            <a:chExt cx="2946518" cy="743259"/>
          </a:xfrm>
        </p:grpSpPr>
        <p:sp>
          <p:nvSpPr>
            <p:cNvPr id="76" name="Arredondar Retângulo no Mesmo Canto Lateral 75"/>
            <p:cNvSpPr/>
            <p:nvPr/>
          </p:nvSpPr>
          <p:spPr>
            <a:xfrm rot="16200000">
              <a:off x="3703047" y="5368588"/>
              <a:ext cx="457605" cy="1823842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2824603" y="6109202"/>
              <a:ext cx="2223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35 X R$ 30,00 </a:t>
              </a:r>
            </a:p>
          </p:txBody>
        </p:sp>
        <p:sp>
          <p:nvSpPr>
            <p:cNvPr id="108" name="Colchete direito 107"/>
            <p:cNvSpPr/>
            <p:nvPr/>
          </p:nvSpPr>
          <p:spPr>
            <a:xfrm flipH="1">
              <a:off x="4841953" y="5906095"/>
              <a:ext cx="929168" cy="743259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9" name="Grupo 128"/>
          <p:cNvGrpSpPr/>
          <p:nvPr/>
        </p:nvGrpSpPr>
        <p:grpSpPr>
          <a:xfrm>
            <a:off x="5955741" y="5067477"/>
            <a:ext cx="2757392" cy="706326"/>
            <a:chOff x="5747916" y="5133809"/>
            <a:chExt cx="2757392" cy="706326"/>
          </a:xfrm>
        </p:grpSpPr>
        <p:sp>
          <p:nvSpPr>
            <p:cNvPr id="72" name="Arredondar Retângulo no Mesmo Canto Lateral 71"/>
            <p:cNvSpPr/>
            <p:nvPr/>
          </p:nvSpPr>
          <p:spPr>
            <a:xfrm rot="5400000" flipH="1">
              <a:off x="7253521" y="4627120"/>
              <a:ext cx="481552" cy="1790364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6489948" y="5322961"/>
              <a:ext cx="2015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R$ 1.000,00 </a:t>
              </a:r>
            </a:p>
          </p:txBody>
        </p:sp>
        <p:sp>
          <p:nvSpPr>
            <p:cNvPr id="105" name="Colchete direito 104"/>
            <p:cNvSpPr/>
            <p:nvPr/>
          </p:nvSpPr>
          <p:spPr>
            <a:xfrm>
              <a:off x="5747916" y="5133809"/>
              <a:ext cx="846461" cy="706326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8" name="Grupo 127"/>
          <p:cNvGrpSpPr/>
          <p:nvPr/>
        </p:nvGrpSpPr>
        <p:grpSpPr>
          <a:xfrm>
            <a:off x="3344285" y="5067477"/>
            <a:ext cx="2662567" cy="706325"/>
            <a:chOff x="3136460" y="5133809"/>
            <a:chExt cx="2662567" cy="706325"/>
          </a:xfrm>
        </p:grpSpPr>
        <p:sp>
          <p:nvSpPr>
            <p:cNvPr id="125" name="Arredondar Retângulo no Mesmo Canto Lateral 124"/>
            <p:cNvSpPr/>
            <p:nvPr/>
          </p:nvSpPr>
          <p:spPr>
            <a:xfrm rot="16200000">
              <a:off x="3964004" y="4619295"/>
              <a:ext cx="481551" cy="1806016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3136460" y="5348435"/>
              <a:ext cx="2107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40 X R$ 25,00 </a:t>
              </a:r>
            </a:p>
          </p:txBody>
        </p:sp>
        <p:sp>
          <p:nvSpPr>
            <p:cNvPr id="127" name="Colchete direito 126"/>
            <p:cNvSpPr/>
            <p:nvPr/>
          </p:nvSpPr>
          <p:spPr>
            <a:xfrm flipH="1">
              <a:off x="5110974" y="5133809"/>
              <a:ext cx="688053" cy="706325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1841333" y="1419309"/>
            <a:ext cx="4181171" cy="1103113"/>
            <a:chOff x="1633508" y="1419303"/>
            <a:chExt cx="4181171" cy="1103113"/>
          </a:xfrm>
        </p:grpSpPr>
        <p:sp>
          <p:nvSpPr>
            <p:cNvPr id="88" name="Arredondar Retângulo no Mesmo Canto Lateral 87"/>
            <p:cNvSpPr/>
            <p:nvPr/>
          </p:nvSpPr>
          <p:spPr>
            <a:xfrm rot="16200000">
              <a:off x="2863889" y="1089921"/>
              <a:ext cx="540985" cy="2004016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1633508" y="1897005"/>
              <a:ext cx="3102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20 X R$ 250,00 </a:t>
              </a:r>
            </a:p>
          </p:txBody>
        </p:sp>
        <p:sp>
          <p:nvSpPr>
            <p:cNvPr id="85" name="Colchete direito 84"/>
            <p:cNvSpPr/>
            <p:nvPr/>
          </p:nvSpPr>
          <p:spPr>
            <a:xfrm flipH="1">
              <a:off x="4136387" y="1419303"/>
              <a:ext cx="1678292" cy="1103113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3342724" y="2579509"/>
            <a:ext cx="2747850" cy="739871"/>
            <a:chOff x="3134893" y="2579509"/>
            <a:chExt cx="2747850" cy="739871"/>
          </a:xfrm>
        </p:grpSpPr>
        <p:sp>
          <p:nvSpPr>
            <p:cNvPr id="113" name="Arredondar Retângulo no Mesmo Canto Lateral 112"/>
            <p:cNvSpPr/>
            <p:nvPr/>
          </p:nvSpPr>
          <p:spPr>
            <a:xfrm rot="16200000">
              <a:off x="4027488" y="2063132"/>
              <a:ext cx="500719" cy="1831246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3134893" y="2786334"/>
              <a:ext cx="2293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80 X R$ 200,00 </a:t>
              </a:r>
            </a:p>
          </p:txBody>
        </p:sp>
        <p:sp>
          <p:nvSpPr>
            <p:cNvPr id="100" name="Colchete direito 99"/>
            <p:cNvSpPr/>
            <p:nvPr/>
          </p:nvSpPr>
          <p:spPr>
            <a:xfrm flipH="1">
              <a:off x="5194690" y="2579509"/>
              <a:ext cx="688053" cy="739871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49" name="CaixaDeTexto 148"/>
          <p:cNvSpPr txBox="1"/>
          <p:nvPr/>
        </p:nvSpPr>
        <p:spPr>
          <a:xfrm>
            <a:off x="7833459" y="1125402"/>
            <a:ext cx="20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DE CADA (EM R$)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4744015" y="5082966"/>
            <a:ext cx="2662941" cy="752469"/>
            <a:chOff x="4744015" y="5082966"/>
            <a:chExt cx="2662941" cy="752469"/>
          </a:xfrm>
        </p:grpSpPr>
        <p:sp>
          <p:nvSpPr>
            <p:cNvPr id="18" name="CaixaDeTexto 17"/>
            <p:cNvSpPr txBox="1"/>
            <p:nvPr/>
          </p:nvSpPr>
          <p:spPr>
            <a:xfrm>
              <a:off x="4744015" y="5496881"/>
              <a:ext cx="2662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 MEIÕES</a:t>
              </a:r>
            </a:p>
          </p:txBody>
        </p:sp>
        <p:pic>
          <p:nvPicPr>
            <p:cNvPr id="91" name="Imagem 9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6" t="54727" r="8575" b="16019"/>
            <a:stretch/>
          </p:blipFill>
          <p:spPr>
            <a:xfrm>
              <a:off x="5839911" y="5082966"/>
              <a:ext cx="431285" cy="495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84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21" grpId="0" animBg="1"/>
      <p:bldP spid="22" grpId="0" animBg="1"/>
      <p:bldP spid="23" grpId="0"/>
      <p:bldP spid="24" grpId="0"/>
      <p:bldP spid="1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193" y="-19853"/>
            <a:ext cx="12192000" cy="68778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1" name="Grupo 60"/>
          <p:cNvGrpSpPr/>
          <p:nvPr/>
        </p:nvGrpSpPr>
        <p:grpSpPr>
          <a:xfrm>
            <a:off x="3089594" y="354172"/>
            <a:ext cx="2936900" cy="723084"/>
            <a:chOff x="3089594" y="354172"/>
            <a:chExt cx="2936900" cy="723084"/>
          </a:xfrm>
        </p:grpSpPr>
        <p:grpSp>
          <p:nvGrpSpPr>
            <p:cNvPr id="60" name="Grupo 59"/>
            <p:cNvGrpSpPr/>
            <p:nvPr/>
          </p:nvGrpSpPr>
          <p:grpSpPr>
            <a:xfrm>
              <a:off x="3089594" y="524180"/>
              <a:ext cx="2431194" cy="504868"/>
              <a:chOff x="3159037" y="539815"/>
              <a:chExt cx="2431194" cy="504868"/>
            </a:xfrm>
          </p:grpSpPr>
          <p:sp>
            <p:nvSpPr>
              <p:cNvPr id="18" name="Arredondar Retângulo no Mesmo Canto Lateral 17"/>
              <p:cNvSpPr/>
              <p:nvPr/>
            </p:nvSpPr>
            <p:spPr>
              <a:xfrm rot="16200000">
                <a:off x="4137573" y="-365306"/>
                <a:ext cx="504868" cy="2315109"/>
              </a:xfrm>
              <a:prstGeom prst="round2SameRect">
                <a:avLst/>
              </a:prstGeom>
              <a:solidFill>
                <a:srgbClr val="EE622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3159037" y="611944"/>
                <a:ext cx="243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70 X R$ 60,00 </a:t>
                </a:r>
              </a:p>
            </p:txBody>
          </p:sp>
        </p:grpSp>
        <p:sp>
          <p:nvSpPr>
            <p:cNvPr id="20" name="Colchete direito 19"/>
            <p:cNvSpPr/>
            <p:nvPr/>
          </p:nvSpPr>
          <p:spPr>
            <a:xfrm flipH="1">
              <a:off x="5481244" y="354172"/>
              <a:ext cx="545250" cy="723084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003059" y="1137600"/>
            <a:ext cx="3439662" cy="850359"/>
            <a:chOff x="5795234" y="4239946"/>
            <a:chExt cx="3439662" cy="850359"/>
          </a:xfrm>
        </p:grpSpPr>
        <p:sp>
          <p:nvSpPr>
            <p:cNvPr id="22" name="Arredondar Retângulo no Mesmo Canto Lateral 21"/>
            <p:cNvSpPr/>
            <p:nvPr/>
          </p:nvSpPr>
          <p:spPr>
            <a:xfrm rot="5400000" flipH="1">
              <a:off x="7874223" y="3869048"/>
              <a:ext cx="572652" cy="1696232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997712" y="4525020"/>
              <a:ext cx="2237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R$ 1.400,00 </a:t>
              </a:r>
            </a:p>
          </p:txBody>
        </p:sp>
        <p:sp>
          <p:nvSpPr>
            <p:cNvPr id="24" name="Colchete direito 23"/>
            <p:cNvSpPr/>
            <p:nvPr/>
          </p:nvSpPr>
          <p:spPr>
            <a:xfrm>
              <a:off x="5795234" y="4239946"/>
              <a:ext cx="1511296" cy="850359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353356" y="1137604"/>
            <a:ext cx="3681402" cy="850356"/>
            <a:chOff x="2145531" y="4239950"/>
            <a:chExt cx="3681402" cy="850356"/>
          </a:xfrm>
        </p:grpSpPr>
        <p:sp>
          <p:nvSpPr>
            <p:cNvPr id="26" name="Arredondar Retângulo no Mesmo Canto Lateral 25"/>
            <p:cNvSpPr/>
            <p:nvPr/>
          </p:nvSpPr>
          <p:spPr>
            <a:xfrm rot="16200000">
              <a:off x="3203420" y="3825497"/>
              <a:ext cx="572651" cy="1878094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2145531" y="4562163"/>
              <a:ext cx="2650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40 X R$ 35,00 </a:t>
              </a:r>
            </a:p>
          </p:txBody>
        </p:sp>
        <p:sp>
          <p:nvSpPr>
            <p:cNvPr id="28" name="Colchete direito 27"/>
            <p:cNvSpPr/>
            <p:nvPr/>
          </p:nvSpPr>
          <p:spPr>
            <a:xfrm flipH="1">
              <a:off x="4428791" y="4239950"/>
              <a:ext cx="1398142" cy="850356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932573" y="2813225"/>
            <a:ext cx="3113778" cy="895634"/>
            <a:chOff x="5724748" y="5906095"/>
            <a:chExt cx="3113778" cy="743260"/>
          </a:xfrm>
        </p:grpSpPr>
        <p:sp>
          <p:nvSpPr>
            <p:cNvPr id="30" name="Arredondar Retângulo no Mesmo Canto Lateral 29"/>
            <p:cNvSpPr/>
            <p:nvPr/>
          </p:nvSpPr>
          <p:spPr>
            <a:xfrm rot="5400000" flipH="1">
              <a:off x="7543597" y="5359670"/>
              <a:ext cx="457606" cy="1841677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666994" y="6096433"/>
              <a:ext cx="217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R$ 900,00 </a:t>
              </a:r>
            </a:p>
          </p:txBody>
        </p:sp>
        <p:sp>
          <p:nvSpPr>
            <p:cNvPr id="32" name="Colchete direito 31"/>
            <p:cNvSpPr/>
            <p:nvPr/>
          </p:nvSpPr>
          <p:spPr>
            <a:xfrm>
              <a:off x="5724748" y="5906095"/>
              <a:ext cx="1123451" cy="743260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032428" y="2813225"/>
            <a:ext cx="2946518" cy="895634"/>
            <a:chOff x="2824603" y="5906095"/>
            <a:chExt cx="2946518" cy="743259"/>
          </a:xfrm>
        </p:grpSpPr>
        <p:sp>
          <p:nvSpPr>
            <p:cNvPr id="34" name="Arredondar Retângulo no Mesmo Canto Lateral 33"/>
            <p:cNvSpPr/>
            <p:nvPr/>
          </p:nvSpPr>
          <p:spPr>
            <a:xfrm rot="16200000">
              <a:off x="3703047" y="5368588"/>
              <a:ext cx="457605" cy="1823842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824603" y="6109202"/>
              <a:ext cx="2223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60 X R$ 15,00 </a:t>
              </a:r>
            </a:p>
          </p:txBody>
        </p:sp>
        <p:sp>
          <p:nvSpPr>
            <p:cNvPr id="36" name="Colchete direito 35"/>
            <p:cNvSpPr/>
            <p:nvPr/>
          </p:nvSpPr>
          <p:spPr>
            <a:xfrm flipH="1">
              <a:off x="4841953" y="5906095"/>
              <a:ext cx="929168" cy="743259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955741" y="2040939"/>
            <a:ext cx="2757392" cy="706326"/>
            <a:chOff x="5747916" y="5133809"/>
            <a:chExt cx="2757392" cy="706326"/>
          </a:xfrm>
        </p:grpSpPr>
        <p:sp>
          <p:nvSpPr>
            <p:cNvPr id="38" name="Arredondar Retângulo no Mesmo Canto Lateral 37"/>
            <p:cNvSpPr/>
            <p:nvPr/>
          </p:nvSpPr>
          <p:spPr>
            <a:xfrm rot="5400000" flipH="1">
              <a:off x="7253521" y="4627120"/>
              <a:ext cx="481552" cy="1790364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489948" y="5322961"/>
              <a:ext cx="2015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R$ 3.200,00 </a:t>
              </a:r>
            </a:p>
          </p:txBody>
        </p:sp>
        <p:sp>
          <p:nvSpPr>
            <p:cNvPr id="40" name="Colchete direito 39"/>
            <p:cNvSpPr/>
            <p:nvPr/>
          </p:nvSpPr>
          <p:spPr>
            <a:xfrm>
              <a:off x="5747916" y="5133809"/>
              <a:ext cx="846461" cy="706326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3344285" y="2040939"/>
            <a:ext cx="2662567" cy="706325"/>
            <a:chOff x="3136460" y="5133809"/>
            <a:chExt cx="2662567" cy="706325"/>
          </a:xfrm>
        </p:grpSpPr>
        <p:sp>
          <p:nvSpPr>
            <p:cNvPr id="42" name="Arredondar Retângulo no Mesmo Canto Lateral 41"/>
            <p:cNvSpPr/>
            <p:nvPr/>
          </p:nvSpPr>
          <p:spPr>
            <a:xfrm rot="16200000">
              <a:off x="3964004" y="4619295"/>
              <a:ext cx="481551" cy="1806016"/>
            </a:xfrm>
            <a:prstGeom prst="round2SameRect">
              <a:avLst/>
            </a:prstGeom>
            <a:solidFill>
              <a:srgbClr val="EE622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136460" y="5348435"/>
              <a:ext cx="2107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40 X R$ 80,00 </a:t>
              </a:r>
            </a:p>
          </p:txBody>
        </p:sp>
        <p:sp>
          <p:nvSpPr>
            <p:cNvPr id="44" name="Colchete direito 43"/>
            <p:cNvSpPr/>
            <p:nvPr/>
          </p:nvSpPr>
          <p:spPr>
            <a:xfrm flipH="1">
              <a:off x="5110974" y="5133809"/>
              <a:ext cx="688053" cy="706325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9" name="Colchete direito 48"/>
          <p:cNvSpPr/>
          <p:nvPr/>
        </p:nvSpPr>
        <p:spPr>
          <a:xfrm>
            <a:off x="9523098" y="-399245"/>
            <a:ext cx="382387" cy="4108104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olchete direito 49"/>
          <p:cNvSpPr/>
          <p:nvPr/>
        </p:nvSpPr>
        <p:spPr>
          <a:xfrm flipH="1">
            <a:off x="2082497" y="-399246"/>
            <a:ext cx="382387" cy="4108361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1" name="Grupo 50"/>
          <p:cNvGrpSpPr/>
          <p:nvPr/>
        </p:nvGrpSpPr>
        <p:grpSpPr>
          <a:xfrm>
            <a:off x="4965362" y="4624292"/>
            <a:ext cx="2027168" cy="1054912"/>
            <a:chOff x="9858511" y="3431443"/>
            <a:chExt cx="2027168" cy="1054912"/>
          </a:xfrm>
        </p:grpSpPr>
        <p:sp>
          <p:nvSpPr>
            <p:cNvPr id="52" name="Espaço Reservado para Conteúdo 1"/>
            <p:cNvSpPr txBox="1">
              <a:spLocks/>
            </p:cNvSpPr>
            <p:nvPr/>
          </p:nvSpPr>
          <p:spPr>
            <a:xfrm>
              <a:off x="10033962" y="3431443"/>
              <a:ext cx="1672002" cy="105491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152400" dist="50800" dir="5700000" sx="112000" sy="112000" algn="ctr" rotWithShape="0">
                <a:srgbClr val="000000">
                  <a:alpha val="57000"/>
                </a:srgb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9858511" y="3609030"/>
              <a:ext cx="20271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TOTAL (EM R$)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R$ 53.750,00</a:t>
              </a:r>
            </a:p>
          </p:txBody>
        </p:sp>
      </p:grpSp>
      <p:sp>
        <p:nvSpPr>
          <p:cNvPr id="55" name="Fluxograma: Conector 54"/>
          <p:cNvSpPr/>
          <p:nvPr/>
        </p:nvSpPr>
        <p:spPr>
          <a:xfrm>
            <a:off x="10719582" y="316063"/>
            <a:ext cx="847969" cy="8479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16</a:t>
            </a:r>
            <a:endParaRPr lang="pt-BR" b="1" dirty="0"/>
          </a:p>
        </p:txBody>
      </p:sp>
      <p:grpSp>
        <p:nvGrpSpPr>
          <p:cNvPr id="59" name="Grupo 58"/>
          <p:cNvGrpSpPr/>
          <p:nvPr/>
        </p:nvGrpSpPr>
        <p:grpSpPr>
          <a:xfrm>
            <a:off x="6018817" y="354171"/>
            <a:ext cx="2678261" cy="723084"/>
            <a:chOff x="6018817" y="354171"/>
            <a:chExt cx="2678261" cy="723084"/>
          </a:xfrm>
        </p:grpSpPr>
        <p:grpSp>
          <p:nvGrpSpPr>
            <p:cNvPr id="58" name="Grupo 57"/>
            <p:cNvGrpSpPr/>
            <p:nvPr/>
          </p:nvGrpSpPr>
          <p:grpSpPr>
            <a:xfrm>
              <a:off x="6667226" y="501350"/>
              <a:ext cx="2029852" cy="504866"/>
              <a:chOff x="6553754" y="539814"/>
              <a:chExt cx="2326027" cy="504866"/>
            </a:xfrm>
          </p:grpSpPr>
          <p:sp>
            <p:nvSpPr>
              <p:cNvPr id="56" name="Arredondar Retângulo no Mesmo Canto Lateral 55"/>
              <p:cNvSpPr/>
              <p:nvPr/>
            </p:nvSpPr>
            <p:spPr>
              <a:xfrm rot="5400000" flipH="1">
                <a:off x="7511386" y="-323716"/>
                <a:ext cx="504866" cy="2231925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6553754" y="611944"/>
                <a:ext cx="2326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R$ 4.200,00 </a:t>
                </a:r>
              </a:p>
            </p:txBody>
          </p:sp>
        </p:grpSp>
        <p:sp>
          <p:nvSpPr>
            <p:cNvPr id="16" name="Colchete direito 15"/>
            <p:cNvSpPr/>
            <p:nvPr/>
          </p:nvSpPr>
          <p:spPr>
            <a:xfrm>
              <a:off x="6018817" y="354171"/>
              <a:ext cx="727407" cy="723084"/>
            </a:xfrm>
            <a:prstGeom prst="rightBracke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5306689" y="349252"/>
            <a:ext cx="1614508" cy="763226"/>
            <a:chOff x="5306689" y="349252"/>
            <a:chExt cx="1614508" cy="763226"/>
          </a:xfrm>
        </p:grpSpPr>
        <p:sp>
          <p:nvSpPr>
            <p:cNvPr id="6" name="CaixaDeTexto 5"/>
            <p:cNvSpPr txBox="1"/>
            <p:nvPr/>
          </p:nvSpPr>
          <p:spPr>
            <a:xfrm>
              <a:off x="5306689" y="773924"/>
              <a:ext cx="1614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BERMUDAS</a:t>
              </a:r>
            </a:p>
          </p:txBody>
        </p:sp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387" y="349252"/>
              <a:ext cx="527458" cy="527458"/>
            </a:xfrm>
            <a:prstGeom prst="rect">
              <a:avLst/>
            </a:prstGeom>
          </p:spPr>
        </p:pic>
      </p:grpSp>
      <p:grpSp>
        <p:nvGrpSpPr>
          <p:cNvPr id="67" name="Grupo 66"/>
          <p:cNvGrpSpPr/>
          <p:nvPr/>
        </p:nvGrpSpPr>
        <p:grpSpPr>
          <a:xfrm>
            <a:off x="4219798" y="1179763"/>
            <a:ext cx="3711374" cy="840130"/>
            <a:chOff x="4219798" y="1179763"/>
            <a:chExt cx="3711374" cy="840130"/>
          </a:xfrm>
        </p:grpSpPr>
        <p:sp>
          <p:nvSpPr>
            <p:cNvPr id="9" name="CaixaDeTexto 8"/>
            <p:cNvSpPr txBox="1"/>
            <p:nvPr/>
          </p:nvSpPr>
          <p:spPr>
            <a:xfrm>
              <a:off x="4219798" y="1681339"/>
              <a:ext cx="3711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CANECAS DE TIME/SELEÇÃO</a:t>
              </a:r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5823008" y="1179763"/>
              <a:ext cx="579889" cy="549288"/>
              <a:chOff x="3378200" y="2006600"/>
              <a:chExt cx="4813300" cy="4559300"/>
            </a:xfrm>
          </p:grpSpPr>
          <p:pic>
            <p:nvPicPr>
              <p:cNvPr id="64" name="Imagem 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08" t="29259" r="32813" b="4259"/>
              <a:stretch/>
            </p:blipFill>
            <p:spPr>
              <a:xfrm>
                <a:off x="3378200" y="2006600"/>
                <a:ext cx="4813300" cy="4559300"/>
              </a:xfrm>
              <a:prstGeom prst="rect">
                <a:avLst/>
              </a:prstGeom>
            </p:spPr>
          </p:pic>
          <p:pic>
            <p:nvPicPr>
              <p:cNvPr id="65" name="Imagem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320" y="3379171"/>
                <a:ext cx="2143125" cy="2143125"/>
              </a:xfrm>
              <a:prstGeom prst="rect">
                <a:avLst/>
              </a:prstGeom>
            </p:spPr>
          </p:pic>
        </p:grpSp>
      </p:grpSp>
      <p:grpSp>
        <p:nvGrpSpPr>
          <p:cNvPr id="69" name="Grupo 68"/>
          <p:cNvGrpSpPr/>
          <p:nvPr/>
        </p:nvGrpSpPr>
        <p:grpSpPr>
          <a:xfrm>
            <a:off x="4744015" y="2073790"/>
            <a:ext cx="2662941" cy="734283"/>
            <a:chOff x="4744015" y="2074614"/>
            <a:chExt cx="2662941" cy="734283"/>
          </a:xfrm>
        </p:grpSpPr>
        <p:sp>
          <p:nvSpPr>
            <p:cNvPr id="46" name="CaixaDeTexto 45"/>
            <p:cNvSpPr txBox="1"/>
            <p:nvPr/>
          </p:nvSpPr>
          <p:spPr>
            <a:xfrm>
              <a:off x="4744015" y="2470343"/>
              <a:ext cx="2662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 LUVAS</a:t>
              </a:r>
            </a:p>
          </p:txBody>
        </p:sp>
        <p:pic>
          <p:nvPicPr>
            <p:cNvPr id="68" name="Imagem 67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3" r="20111"/>
            <a:stretch/>
          </p:blipFill>
          <p:spPr>
            <a:xfrm>
              <a:off x="5805818" y="2074614"/>
              <a:ext cx="530805" cy="506456"/>
            </a:xfrm>
            <a:prstGeom prst="rect">
              <a:avLst/>
            </a:prstGeom>
          </p:spPr>
        </p:pic>
      </p:grpSp>
      <p:grpSp>
        <p:nvGrpSpPr>
          <p:cNvPr id="75" name="Grupo 74"/>
          <p:cNvGrpSpPr/>
          <p:nvPr/>
        </p:nvGrpSpPr>
        <p:grpSpPr>
          <a:xfrm>
            <a:off x="4744015" y="2810258"/>
            <a:ext cx="2662941" cy="942751"/>
            <a:chOff x="4744015" y="2809350"/>
            <a:chExt cx="2662941" cy="942751"/>
          </a:xfrm>
        </p:grpSpPr>
        <p:sp>
          <p:nvSpPr>
            <p:cNvPr id="12" name="CaixaDeTexto 11"/>
            <p:cNvSpPr txBox="1"/>
            <p:nvPr/>
          </p:nvSpPr>
          <p:spPr>
            <a:xfrm>
              <a:off x="4744015" y="3413547"/>
              <a:ext cx="2662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BONÉS</a:t>
              </a:r>
            </a:p>
          </p:txBody>
        </p:sp>
        <p:grpSp>
          <p:nvGrpSpPr>
            <p:cNvPr id="74" name="Grupo 73"/>
            <p:cNvGrpSpPr/>
            <p:nvPr/>
          </p:nvGrpSpPr>
          <p:grpSpPr>
            <a:xfrm>
              <a:off x="5531197" y="2809350"/>
              <a:ext cx="965193" cy="712147"/>
              <a:chOff x="-279716" y="943201"/>
              <a:chExt cx="6604234" cy="4872788"/>
            </a:xfrm>
          </p:grpSpPr>
          <p:pic>
            <p:nvPicPr>
              <p:cNvPr id="70" name="Imagem 69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44" t="11391" r="20439" b="11377"/>
              <a:stretch/>
            </p:blipFill>
            <p:spPr>
              <a:xfrm>
                <a:off x="-279716" y="943201"/>
                <a:ext cx="6604234" cy="4872788"/>
              </a:xfrm>
              <a:prstGeom prst="rect">
                <a:avLst/>
              </a:prstGeom>
            </p:spPr>
          </p:pic>
          <p:pic>
            <p:nvPicPr>
              <p:cNvPr id="72" name="Imagem 7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811" y="1058936"/>
                <a:ext cx="3031457" cy="2946199"/>
              </a:xfrm>
              <a:prstGeom prst="rect">
                <a:avLst/>
              </a:prstGeom>
            </p:spPr>
          </p:pic>
        </p:grpSp>
      </p:grpSp>
      <p:sp>
        <p:nvSpPr>
          <p:cNvPr id="76" name="Chave esquerda 75"/>
          <p:cNvSpPr/>
          <p:nvPr/>
        </p:nvSpPr>
        <p:spPr>
          <a:xfrm rot="16200000">
            <a:off x="5611162" y="562775"/>
            <a:ext cx="765856" cy="7058023"/>
          </a:xfrm>
          <a:prstGeom prst="leftBrace">
            <a:avLst>
              <a:gd name="adj1" fmla="val 166973"/>
              <a:gd name="adj2" fmla="val 498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7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1058824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 POSITIVO E NEGATIVO</a:t>
            </a:r>
          </a:p>
        </p:txBody>
      </p:sp>
      <p:sp>
        <p:nvSpPr>
          <p:cNvPr id="5" name="Fluxograma: Conector 4"/>
          <p:cNvSpPr/>
          <p:nvPr/>
        </p:nvSpPr>
        <p:spPr>
          <a:xfrm>
            <a:off x="10719582" y="316063"/>
            <a:ext cx="847969" cy="8479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17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6366" y="4192285"/>
            <a:ext cx="11320530" cy="2498501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86366" y="1545465"/>
            <a:ext cx="11320530" cy="2498501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284113" y="1784010"/>
            <a:ext cx="7859453" cy="8710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 DO MUNDO (MÊS ANTERIOR AO EVENTO)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para potencializar e aproveitar a situação favorável: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12" y="1797037"/>
            <a:ext cx="1548121" cy="1995356"/>
          </a:xfrm>
          <a:prstGeom prst="rect">
            <a:avLst/>
          </a:prstGeom>
          <a:effectLst>
            <a:outerShdw blurRad="114300" dist="50800" dir="5400000" sx="113000" sy="11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83960" y="4443857"/>
            <a:ext cx="1548121" cy="1995356"/>
          </a:xfrm>
          <a:prstGeom prst="rect">
            <a:avLst/>
          </a:prstGeom>
          <a:effectLst>
            <a:outerShdw blurRad="114300" dist="50800" dir="5400000" sx="113000" sy="11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84113" y="2655019"/>
            <a:ext cx="7859453" cy="138786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Produtos temáticos da copa;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Aumentar estoque de camisas de seleção;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Evitar atrasos de entrega;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subestimar demanda.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024507" y="4356670"/>
            <a:ext cx="7859453" cy="87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 VIRAL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para Evitar e Prevenir-se: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950482" y="5301839"/>
            <a:ext cx="7933478" cy="123954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Reforçar presença online;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Estabelecer parcerias de serviços de entrega;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Oferecer opções de pagamentos flexíveis;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Manter uma reserva financeira.</a:t>
            </a:r>
          </a:p>
        </p:txBody>
      </p:sp>
    </p:spTree>
    <p:extLst>
      <p:ext uri="{BB962C8B-B14F-4D97-AF65-F5344CB8AC3E}">
        <p14:creationId xmlns:p14="http://schemas.microsoft.com/office/powerpoint/2010/main" val="18686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192000" cy="713850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-1" y="-1"/>
            <a:ext cx="12191999" cy="713850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712678" cy="7138504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-703386" y="286303"/>
            <a:ext cx="9734843" cy="844062"/>
            <a:chOff x="-703386" y="492367"/>
            <a:chExt cx="9734843" cy="844062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-703386" y="492367"/>
              <a:ext cx="9734843" cy="8440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14D8ED94-871C-9C44-B4F1-627451DBBC4F}"/>
                </a:ext>
              </a:extLst>
            </p:cNvPr>
            <p:cNvSpPr/>
            <p:nvPr/>
          </p:nvSpPr>
          <p:spPr>
            <a:xfrm>
              <a:off x="3817698" y="560455"/>
              <a:ext cx="36804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>
                  <a:solidFill>
                    <a:srgbClr val="0070C0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SUMÁRIO</a:t>
              </a:r>
              <a:endParaRPr lang="pt-BR" sz="4400" b="1" dirty="0">
                <a:solidFill>
                  <a:srgbClr val="0070C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674556" y="0"/>
            <a:ext cx="765823" cy="7138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863482" y="1293830"/>
            <a:ext cx="6458487" cy="844062"/>
            <a:chOff x="1863482" y="1615805"/>
            <a:chExt cx="6458487" cy="84406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863482" y="1615805"/>
              <a:ext cx="6458486" cy="8440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4D8ED94-871C-9C44-B4F1-627451DBBC4F}"/>
                </a:ext>
              </a:extLst>
            </p:cNvPr>
            <p:cNvSpPr/>
            <p:nvPr/>
          </p:nvSpPr>
          <p:spPr>
            <a:xfrm>
              <a:off x="2979567" y="1756889"/>
              <a:ext cx="5342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70C0"/>
                  </a:solidFill>
                  <a:latin typeface="Century Gothic" panose="020B0502020202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Dados dos empreendedores</a:t>
              </a:r>
              <a:endParaRPr lang="pt-BR" sz="3200" dirty="0">
                <a:solidFill>
                  <a:srgbClr val="0070C0"/>
                </a:solidFill>
                <a:latin typeface="Century Gothic" panose="020B05020202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0" t="16735" r="25568" b="17348"/>
            <a:stretch/>
          </p:blipFill>
          <p:spPr>
            <a:xfrm>
              <a:off x="2134101" y="1685854"/>
              <a:ext cx="708523" cy="635309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2356338" y="2211447"/>
            <a:ext cx="6248015" cy="844062"/>
            <a:chOff x="2356338" y="2584938"/>
            <a:chExt cx="6248015" cy="844062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2356338" y="2584938"/>
              <a:ext cx="6248015" cy="8440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14D8ED94-871C-9C44-B4F1-627451DBBC4F}"/>
                </a:ext>
              </a:extLst>
            </p:cNvPr>
            <p:cNvSpPr/>
            <p:nvPr/>
          </p:nvSpPr>
          <p:spPr>
            <a:xfrm>
              <a:off x="3261951" y="2739243"/>
              <a:ext cx="5342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70C0"/>
                  </a:solidFill>
                  <a:latin typeface="Century Gothic" panose="020B0502020202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Dados do empreendimento</a:t>
              </a:r>
              <a:endParaRPr lang="pt-BR" sz="3200" dirty="0">
                <a:solidFill>
                  <a:srgbClr val="0070C0"/>
                </a:solidFill>
                <a:latin typeface="Century Gothic" panose="020B05020202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011" y="2683331"/>
              <a:ext cx="625974" cy="625974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2908251" y="3129064"/>
            <a:ext cx="6421466" cy="844062"/>
            <a:chOff x="2908251" y="3554071"/>
            <a:chExt cx="6421466" cy="844062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2908251" y="3554071"/>
              <a:ext cx="6123206" cy="8440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14D8ED94-871C-9C44-B4F1-627451DBBC4F}"/>
                </a:ext>
              </a:extLst>
            </p:cNvPr>
            <p:cNvSpPr/>
            <p:nvPr/>
          </p:nvSpPr>
          <p:spPr>
            <a:xfrm>
              <a:off x="3987315" y="3714246"/>
              <a:ext cx="5342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70C0"/>
                  </a:solidFill>
                  <a:latin typeface="Century Gothic" panose="020B0502020202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Missão, Visão e Valores</a:t>
              </a:r>
              <a:endParaRPr lang="pt-BR" sz="3200" dirty="0">
                <a:solidFill>
                  <a:srgbClr val="0070C0"/>
                </a:solidFill>
                <a:latin typeface="Century Gothic" panose="020B05020202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79567" y="3728223"/>
              <a:ext cx="1565749" cy="495265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4017364" y="4952608"/>
            <a:ext cx="5681273" cy="844062"/>
            <a:chOff x="4017364" y="5506405"/>
            <a:chExt cx="5681273" cy="844062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4017364" y="5506405"/>
              <a:ext cx="5681273" cy="8440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4027807" y="5546358"/>
              <a:ext cx="2403285" cy="675615"/>
              <a:chOff x="3533130" y="4572000"/>
              <a:chExt cx="2403285" cy="675615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002" r="84023" b="13736"/>
              <a:stretch/>
            </p:blipFill>
            <p:spPr>
              <a:xfrm>
                <a:off x="3533130" y="4600938"/>
                <a:ext cx="800456" cy="614597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158" t="55840" r="11641" b="15428"/>
              <a:stretch/>
            </p:blipFill>
            <p:spPr>
              <a:xfrm>
                <a:off x="5282306" y="4609656"/>
                <a:ext cx="654109" cy="637959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37" t="52561" r="59798" b="13602"/>
              <a:stretch/>
            </p:blipFill>
            <p:spPr>
              <a:xfrm>
                <a:off x="4167266" y="4572000"/>
                <a:ext cx="644577" cy="644577"/>
              </a:xfrm>
              <a:prstGeom prst="rect">
                <a:avLst/>
              </a:prstGeom>
            </p:spPr>
          </p:pic>
          <p:pic>
            <p:nvPicPr>
              <p:cNvPr id="27" name="Imagem 26"/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27" t="53812" r="36235" b="14831"/>
              <a:stretch/>
            </p:blipFill>
            <p:spPr>
              <a:xfrm>
                <a:off x="4678052" y="4609656"/>
                <a:ext cx="576179" cy="605879"/>
              </a:xfrm>
              <a:prstGeom prst="rect">
                <a:avLst/>
              </a:prstGeom>
            </p:spPr>
          </p:pic>
        </p:grp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14D8ED94-871C-9C44-B4F1-627451DBBC4F}"/>
                </a:ext>
              </a:extLst>
            </p:cNvPr>
            <p:cNvSpPr/>
            <p:nvPr/>
          </p:nvSpPr>
          <p:spPr>
            <a:xfrm>
              <a:off x="6811656" y="5664099"/>
              <a:ext cx="24454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70C0"/>
                  </a:solidFill>
                  <a:latin typeface="Century Gothic" panose="020B0502020202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Matriz FOFA</a:t>
              </a:r>
              <a:endParaRPr lang="pt-BR" sz="3200" dirty="0">
                <a:solidFill>
                  <a:srgbClr val="0070C0"/>
                </a:solidFill>
                <a:latin typeface="Century Gothic" panose="020B05020202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447738" y="4040836"/>
            <a:ext cx="5861153" cy="844062"/>
            <a:chOff x="3447738" y="4530238"/>
            <a:chExt cx="5861153" cy="844062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3447738" y="4530238"/>
              <a:ext cx="5861153" cy="8440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14D8ED94-871C-9C44-B4F1-627451DBBC4F}"/>
                </a:ext>
              </a:extLst>
            </p:cNvPr>
            <p:cNvSpPr/>
            <p:nvPr/>
          </p:nvSpPr>
          <p:spPr>
            <a:xfrm>
              <a:off x="5149001" y="4661616"/>
              <a:ext cx="39970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70C0"/>
                  </a:solidFill>
                  <a:latin typeface="Century Gothic" panose="020B0502020202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Análise de mercado</a:t>
              </a:r>
              <a:endParaRPr lang="pt-BR" sz="3200" dirty="0">
                <a:solidFill>
                  <a:srgbClr val="0070C0"/>
                </a:solidFill>
                <a:latin typeface="Century Gothic" panose="020B05020202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9" r="15551"/>
            <a:stretch/>
          </p:blipFill>
          <p:spPr>
            <a:xfrm>
              <a:off x="3817697" y="4647189"/>
              <a:ext cx="894981" cy="610160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4408305" y="5872937"/>
            <a:ext cx="5745928" cy="844062"/>
            <a:chOff x="4408305" y="5872937"/>
            <a:chExt cx="5745928" cy="844062"/>
          </a:xfrm>
        </p:grpSpPr>
        <p:grpSp>
          <p:nvGrpSpPr>
            <p:cNvPr id="34" name="Grupo 33"/>
            <p:cNvGrpSpPr/>
            <p:nvPr/>
          </p:nvGrpSpPr>
          <p:grpSpPr>
            <a:xfrm>
              <a:off x="4408305" y="5872937"/>
              <a:ext cx="5745928" cy="844062"/>
              <a:chOff x="4017364" y="5493526"/>
              <a:chExt cx="5745928" cy="844062"/>
            </a:xfrm>
          </p:grpSpPr>
          <p:sp>
            <p:nvSpPr>
              <p:cNvPr id="35" name="Retângulo de cantos arredondados 34"/>
              <p:cNvSpPr/>
              <p:nvPr/>
            </p:nvSpPr>
            <p:spPr>
              <a:xfrm>
                <a:off x="4017364" y="5493526"/>
                <a:ext cx="5681273" cy="8440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14D8ED94-871C-9C44-B4F1-627451DBBC4F}"/>
                  </a:ext>
                </a:extLst>
              </p:cNvPr>
              <p:cNvSpPr/>
              <p:nvPr/>
            </p:nvSpPr>
            <p:spPr>
              <a:xfrm>
                <a:off x="4943517" y="5653947"/>
                <a:ext cx="48197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800" dirty="0">
                    <a:solidFill>
                      <a:srgbClr val="0070C0"/>
                    </a:solidFill>
                    <a:latin typeface="Century Gothic" panose="020B0502020202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Construção de cenários</a:t>
                </a:r>
                <a:endParaRPr lang="pt-BR" sz="3200" dirty="0">
                  <a:solidFill>
                    <a:srgbClr val="0070C0"/>
                  </a:solidFill>
                  <a:latin typeface="Century Gothic" panose="020B0502020202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13" b="92302" l="9931" r="89915">
                          <a14:foregroundMark x1="47960" y1="67975" x2="47960" y2="67975"/>
                          <a14:foregroundMark x1="51116" y1="67975" x2="51116" y2="6797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2" t="6079" r="19221" b="7138"/>
            <a:stretch/>
          </p:blipFill>
          <p:spPr>
            <a:xfrm rot="17595727">
              <a:off x="4772056" y="5881670"/>
              <a:ext cx="601411" cy="84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193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b="16297"/>
          <a:stretch/>
        </p:blipFill>
        <p:spPr>
          <a:xfrm>
            <a:off x="-292817" y="-562611"/>
            <a:ext cx="12738818" cy="772541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68" y="283579"/>
            <a:ext cx="4418867" cy="65744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" y="215847"/>
            <a:ext cx="3156986" cy="664215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402879" y="241622"/>
            <a:ext cx="5346683" cy="944676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DADOS DOS EMPREENDEDORES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13674" y="1417240"/>
            <a:ext cx="3328199" cy="1123712"/>
          </a:xfrm>
          <a:prstGeom prst="roundRect">
            <a:avLst/>
          </a:prstGeom>
          <a:solidFill>
            <a:schemeClr val="bg1"/>
          </a:solidFill>
          <a:effectLst>
            <a:outerShdw blurRad="406400" dist="50800" dir="5400000" sx="118000" sy="118000" algn="ctr" rotWithShape="0">
              <a:srgbClr val="000000">
                <a:alpha val="5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Erisvan Gomes Cardoso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Vice Presidente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22635" y="1417240"/>
            <a:ext cx="3878340" cy="1123712"/>
          </a:xfrm>
          <a:prstGeom prst="roundRect">
            <a:avLst/>
          </a:prstGeom>
          <a:solidFill>
            <a:schemeClr val="bg1"/>
          </a:solidFill>
          <a:effectLst>
            <a:outerShdw blurRad="406400" dist="50800" dir="5400000" sx="118000" sy="118000" algn="ctr" rotWithShape="0">
              <a:srgbClr val="000000">
                <a:alpha val="5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Eduardo Rodrigues Oliveira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CEO &amp; Presidente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51660" y="2771894"/>
            <a:ext cx="11955675" cy="3413303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03437"/>
              </p:ext>
            </p:extLst>
          </p:nvPr>
        </p:nvGraphicFramePr>
        <p:xfrm>
          <a:off x="7318686" y="2887156"/>
          <a:ext cx="4686238" cy="16352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09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 Daniela Perez</a:t>
                      </a: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Bairro Nova Vida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9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Parauapebas</a:t>
                      </a:r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Pará</a:t>
                      </a: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9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(94)</a:t>
                      </a:r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9305-5712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(94)</a:t>
                      </a:r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8133-4688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12763976" y="937456"/>
            <a:ext cx="54557" cy="61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446001" y="-406400"/>
            <a:ext cx="45719" cy="49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9166"/>
              </p:ext>
            </p:extLst>
          </p:nvPr>
        </p:nvGraphicFramePr>
        <p:xfrm>
          <a:off x="234655" y="2895645"/>
          <a:ext cx="4686238" cy="1752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09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 Q</a:t>
                      </a: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Bairro Cidade Nova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9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Parauapebas</a:t>
                      </a:r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Pará</a:t>
                      </a: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9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(94)</a:t>
                      </a:r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9148-5239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23" marR="53023" marT="26512" marB="265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sposta">
            <a:extLst>
              <a:ext uri="{FF2B5EF4-FFF2-40B4-BE49-F238E27FC236}">
                <a16:creationId xmlns:a16="http://schemas.microsoft.com/office/drawing/2014/main" id="{A1E720B1-3DCE-3276-8FE2-2A1A3FC6D151}"/>
              </a:ext>
            </a:extLst>
          </p:cNvPr>
          <p:cNvSpPr txBox="1"/>
          <p:nvPr/>
        </p:nvSpPr>
        <p:spPr>
          <a:xfrm>
            <a:off x="165686" y="4926762"/>
            <a:ext cx="4303478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Ex-jogador de futebol profissional;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Possui vasta rede de contatos;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Diploma em gestão esportiva;</a:t>
            </a:r>
          </a:p>
        </p:txBody>
      </p:sp>
      <p:sp>
        <p:nvSpPr>
          <p:cNvPr id="20" name="Resposta">
            <a:extLst>
              <a:ext uri="{FF2B5EF4-FFF2-40B4-BE49-F238E27FC236}">
                <a16:creationId xmlns:a16="http://schemas.microsoft.com/office/drawing/2014/main" id="{A1E720B1-3DCE-3276-8FE2-2A1A3FC6D151}"/>
              </a:ext>
            </a:extLst>
          </p:cNvPr>
          <p:cNvSpPr txBox="1"/>
          <p:nvPr/>
        </p:nvSpPr>
        <p:spPr>
          <a:xfrm>
            <a:off x="7434465" y="4931823"/>
            <a:ext cx="4303478" cy="11182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Experiência em pequenos negócios;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Habilidades em contabilidade, gestão de estoque e contratação de pessoal;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Formação em marketing esportivo;</a:t>
            </a:r>
          </a:p>
        </p:txBody>
      </p:sp>
      <p:sp>
        <p:nvSpPr>
          <p:cNvPr id="22" name="Fluxograma: Conector 21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81965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19" grpId="0"/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6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192000" cy="7138505"/>
          </a:xfrm>
          <a:prstGeom prst="rect">
            <a:avLst/>
          </a:prstGeom>
          <a:noFill/>
        </p:spPr>
      </p:pic>
      <p:sp>
        <p:nvSpPr>
          <p:cNvPr id="72" name="Retângulo 71"/>
          <p:cNvSpPr/>
          <p:nvPr/>
        </p:nvSpPr>
        <p:spPr>
          <a:xfrm>
            <a:off x="-1" y="1"/>
            <a:ext cx="12191999" cy="713850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rot="5400000">
            <a:off x="3115222" y="3432501"/>
            <a:ext cx="45719" cy="4019944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flipH="1">
            <a:off x="5803903" y="3041370"/>
            <a:ext cx="45719" cy="2678730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>
            <a:off x="5919032" y="3050527"/>
            <a:ext cx="45719" cy="2678730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flipH="1">
            <a:off x="1105251" y="2888970"/>
            <a:ext cx="45719" cy="2678730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0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>
            <a:off x="1220380" y="2898127"/>
            <a:ext cx="45719" cy="2678730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rot="5400000" flipH="1">
            <a:off x="3092364" y="3545372"/>
            <a:ext cx="45719" cy="4019946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rot="10800000">
            <a:off x="10645265" y="2812963"/>
            <a:ext cx="45719" cy="2797893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rot="10800000" flipH="1">
            <a:off x="10517726" y="2906098"/>
            <a:ext cx="45719" cy="2678730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3402879" y="241622"/>
            <a:ext cx="5346683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EMPREENDIMENTO</a:t>
            </a:r>
          </a:p>
        </p:txBody>
      </p:sp>
      <p:sp>
        <p:nvSpPr>
          <p:cNvPr id="13" name="Fluxograma: Conector 12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4</a:t>
            </a:r>
            <a:endParaRPr lang="pt-BR" b="1" dirty="0"/>
          </a:p>
        </p:txBody>
      </p:sp>
      <p:grpSp>
        <p:nvGrpSpPr>
          <p:cNvPr id="14" name="Quadrado 1">
            <a:extLst>
              <a:ext uri="{FF2B5EF4-FFF2-40B4-BE49-F238E27FC236}">
                <a16:creationId xmlns:a16="http://schemas.microsoft.com/office/drawing/2014/main" id="{6A69936F-537A-C7F4-B155-CF5F780A8F5A}"/>
              </a:ext>
            </a:extLst>
          </p:cNvPr>
          <p:cNvGrpSpPr/>
          <p:nvPr/>
        </p:nvGrpSpPr>
        <p:grpSpPr>
          <a:xfrm>
            <a:off x="9064264" y="1786968"/>
            <a:ext cx="2132847" cy="2115174"/>
            <a:chOff x="2260702" y="2232128"/>
            <a:chExt cx="2393746" cy="2393745"/>
          </a:xfrm>
          <a:effectLst>
            <a:outerShdw blurRad="685800" dist="50800" dir="5400000" sx="111000" sy="111000" algn="ctr" rotWithShape="0">
              <a:srgbClr val="000000">
                <a:alpha val="39000"/>
              </a:srgbClr>
            </a:outerShdw>
          </a:effectLst>
        </p:grpSpPr>
        <p:sp useBgFill="1">
          <p:nvSpPr>
            <p:cNvPr id="15" name="Rectangle: Rounded Corners 21">
              <a:extLst>
                <a:ext uri="{FF2B5EF4-FFF2-40B4-BE49-F238E27FC236}">
                  <a16:creationId xmlns:a16="http://schemas.microsoft.com/office/drawing/2014/main" id="{400BED6E-FDCC-895F-B189-C8CA29A573CE}"/>
                </a:ext>
              </a:extLst>
            </p:cNvPr>
            <p:cNvSpPr/>
            <p:nvPr/>
          </p:nvSpPr>
          <p:spPr>
            <a:xfrm>
              <a:off x="2260702" y="2232128"/>
              <a:ext cx="2393746" cy="2393745"/>
            </a:xfrm>
            <a:prstGeom prst="roundRect">
              <a:avLst/>
            </a:prstGeom>
            <a:ln>
              <a:noFill/>
            </a:ln>
            <a:effectLst>
              <a:outerShdw blurRad="571500" dist="393700" dir="2700000" sx="96000" sy="96000" algn="br" rotWithShape="0">
                <a:schemeClr val="tx1">
                  <a:lumMod val="95000"/>
                  <a:lumOff val="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 useBgFill="1">
          <p:nvSpPr>
            <p:cNvPr id="16" name="Rectangle: Rounded Corners 22">
              <a:extLst>
                <a:ext uri="{FF2B5EF4-FFF2-40B4-BE49-F238E27FC236}">
                  <a16:creationId xmlns:a16="http://schemas.microsoft.com/office/drawing/2014/main" id="{9BA78EB1-5735-88A3-BF73-F52EBF3DD5F1}"/>
                </a:ext>
              </a:extLst>
            </p:cNvPr>
            <p:cNvSpPr/>
            <p:nvPr/>
          </p:nvSpPr>
          <p:spPr>
            <a:xfrm>
              <a:off x="2260702" y="2232128"/>
              <a:ext cx="2393746" cy="2393745"/>
            </a:xfrm>
            <a:prstGeom prst="roundRect">
              <a:avLst/>
            </a:prstGeom>
            <a:ln>
              <a:noFill/>
            </a:ln>
            <a:effectLst>
              <a:outerShdw blurRad="254000" dist="228600" dir="13500000" sx="98000" sy="98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7" name="Liberação de hormônios">
            <a:extLst>
              <a:ext uri="{FF2B5EF4-FFF2-40B4-BE49-F238E27FC236}">
                <a16:creationId xmlns:a16="http://schemas.microsoft.com/office/drawing/2014/main" id="{48E3E800-A216-202C-A849-ED6C3511CBB5}"/>
              </a:ext>
            </a:extLst>
          </p:cNvPr>
          <p:cNvGrpSpPr/>
          <p:nvPr/>
        </p:nvGrpSpPr>
        <p:grpSpPr>
          <a:xfrm>
            <a:off x="9243948" y="2063312"/>
            <a:ext cx="1801114" cy="1576183"/>
            <a:chOff x="4715128" y="3182058"/>
            <a:chExt cx="2267759" cy="1576183"/>
          </a:xfrm>
        </p:grpSpPr>
        <p:sp>
          <p:nvSpPr>
            <p:cNvPr id="18" name="TextBox 91">
              <a:extLst>
                <a:ext uri="{FF2B5EF4-FFF2-40B4-BE49-F238E27FC236}">
                  <a16:creationId xmlns:a16="http://schemas.microsoft.com/office/drawing/2014/main" id="{8EFA15EC-E391-9154-AA43-9464F6D3AD29}"/>
                </a:ext>
              </a:extLst>
            </p:cNvPr>
            <p:cNvSpPr txBox="1"/>
            <p:nvPr/>
          </p:nvSpPr>
          <p:spPr>
            <a:xfrm>
              <a:off x="4715128" y="3834911"/>
              <a:ext cx="226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Comércio </a:t>
              </a:r>
            </a:p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</a:p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Industrial </a:t>
              </a:r>
              <a:endParaRPr lang="pt-BR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92">
              <a:extLst>
                <a:ext uri="{FF2B5EF4-FFF2-40B4-BE49-F238E27FC236}">
                  <a16:creationId xmlns:a16="http://schemas.microsoft.com/office/drawing/2014/main" id="{1E531A12-E67A-0013-D41E-236ED82FCAA5}"/>
                </a:ext>
              </a:extLst>
            </p:cNvPr>
            <p:cNvSpPr txBox="1"/>
            <p:nvPr/>
          </p:nvSpPr>
          <p:spPr>
            <a:xfrm>
              <a:off x="4907963" y="3182058"/>
              <a:ext cx="2074924" cy="6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pt-BR" sz="24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Setor de atividade</a:t>
              </a:r>
            </a:p>
          </p:txBody>
        </p:sp>
      </p:grpSp>
      <p:grpSp>
        <p:nvGrpSpPr>
          <p:cNvPr id="20" name="Quadrado 3">
            <a:extLst>
              <a:ext uri="{FF2B5EF4-FFF2-40B4-BE49-F238E27FC236}">
                <a16:creationId xmlns:a16="http://schemas.microsoft.com/office/drawing/2014/main" id="{B51DAAE9-1F3D-5F13-F2F6-C8F182CDB2F4}"/>
              </a:ext>
            </a:extLst>
          </p:cNvPr>
          <p:cNvGrpSpPr/>
          <p:nvPr/>
        </p:nvGrpSpPr>
        <p:grpSpPr>
          <a:xfrm>
            <a:off x="754827" y="1822122"/>
            <a:ext cx="1888150" cy="2118657"/>
            <a:chOff x="2260702" y="2232127"/>
            <a:chExt cx="2393746" cy="2500463"/>
          </a:xfrm>
          <a:effectLst>
            <a:outerShdw blurRad="317500" dist="50800" dir="5400000" algn="ctr" rotWithShape="0">
              <a:srgbClr val="000000">
                <a:alpha val="48000"/>
              </a:srgbClr>
            </a:outerShdw>
          </a:effectLst>
        </p:grpSpPr>
        <p:sp useBgFill="1">
          <p:nvSpPr>
            <p:cNvPr id="21" name="Rectangle: Rounded Corners 21">
              <a:extLst>
                <a:ext uri="{FF2B5EF4-FFF2-40B4-BE49-F238E27FC236}">
                  <a16:creationId xmlns:a16="http://schemas.microsoft.com/office/drawing/2014/main" id="{741FB14F-57AB-B82B-8B06-1B9BFC1206B7}"/>
                </a:ext>
              </a:extLst>
            </p:cNvPr>
            <p:cNvSpPr/>
            <p:nvPr/>
          </p:nvSpPr>
          <p:spPr>
            <a:xfrm>
              <a:off x="2260702" y="2232128"/>
              <a:ext cx="2393746" cy="2393745"/>
            </a:xfrm>
            <a:prstGeom prst="roundRect">
              <a:avLst/>
            </a:prstGeom>
            <a:ln>
              <a:noFill/>
            </a:ln>
            <a:effectLst>
              <a:outerShdw blurRad="571500" dist="393700" dir="2700000" sx="96000" sy="96000" algn="br" rotWithShape="0">
                <a:schemeClr val="tx1">
                  <a:lumMod val="95000"/>
                  <a:lumOff val="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 useBgFill="1">
          <p:nvSpPr>
            <p:cNvPr id="22" name="Rectangle: Rounded Corners 22">
              <a:extLst>
                <a:ext uri="{FF2B5EF4-FFF2-40B4-BE49-F238E27FC236}">
                  <a16:creationId xmlns:a16="http://schemas.microsoft.com/office/drawing/2014/main" id="{546D31C6-3908-9391-B0D8-79C9273D39B6}"/>
                </a:ext>
              </a:extLst>
            </p:cNvPr>
            <p:cNvSpPr/>
            <p:nvPr/>
          </p:nvSpPr>
          <p:spPr>
            <a:xfrm>
              <a:off x="2260702" y="2232127"/>
              <a:ext cx="2393746" cy="2500463"/>
            </a:xfrm>
            <a:prstGeom prst="roundRect">
              <a:avLst/>
            </a:prstGeom>
            <a:ln>
              <a:noFill/>
            </a:ln>
            <a:effectLst>
              <a:outerShdw blurRad="254000" dist="228600" dir="13500000" sx="98000" sy="98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3" name="Curta Duração">
            <a:extLst>
              <a:ext uri="{FF2B5EF4-FFF2-40B4-BE49-F238E27FC236}">
                <a16:creationId xmlns:a16="http://schemas.microsoft.com/office/drawing/2014/main" id="{669DE5A6-05BA-F081-629B-0C792778A970}"/>
              </a:ext>
            </a:extLst>
          </p:cNvPr>
          <p:cNvGrpSpPr/>
          <p:nvPr/>
        </p:nvGrpSpPr>
        <p:grpSpPr>
          <a:xfrm>
            <a:off x="863010" y="2138887"/>
            <a:ext cx="2086257" cy="1331906"/>
            <a:chOff x="4854393" y="3190958"/>
            <a:chExt cx="2875720" cy="1446911"/>
          </a:xfrm>
        </p:grpSpPr>
        <p:sp>
          <p:nvSpPr>
            <p:cNvPr id="24" name="TextBox 101">
              <a:extLst>
                <a:ext uri="{FF2B5EF4-FFF2-40B4-BE49-F238E27FC236}">
                  <a16:creationId xmlns:a16="http://schemas.microsoft.com/office/drawing/2014/main" id="{750C2CF5-5150-5A19-347A-82BBCE527AC5}"/>
                </a:ext>
              </a:extLst>
            </p:cNvPr>
            <p:cNvSpPr txBox="1"/>
            <p:nvPr/>
          </p:nvSpPr>
          <p:spPr>
            <a:xfrm>
              <a:off x="4854393" y="3935730"/>
              <a:ext cx="2875720" cy="70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Sociedade Limitada (LDTA)</a:t>
              </a:r>
              <a:endParaRPr lang="pt-BR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102">
              <a:extLst>
                <a:ext uri="{FF2B5EF4-FFF2-40B4-BE49-F238E27FC236}">
                  <a16:creationId xmlns:a16="http://schemas.microsoft.com/office/drawing/2014/main" id="{E0EFF1F8-3638-2355-034B-0618C4429581}"/>
                </a:ext>
              </a:extLst>
            </p:cNvPr>
            <p:cNvSpPr txBox="1"/>
            <p:nvPr/>
          </p:nvSpPr>
          <p:spPr>
            <a:xfrm>
              <a:off x="4943477" y="3190958"/>
              <a:ext cx="2364443" cy="65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lnSpc>
                  <a:spcPts val="2000"/>
                </a:lnSpc>
                <a:defRPr sz="2000" b="1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pt-BR" sz="2400" dirty="0">
                  <a:solidFill>
                    <a:schemeClr val="tx1"/>
                  </a:solidFill>
                </a:rPr>
                <a:t>Forma jurídica</a:t>
              </a:r>
            </a:p>
          </p:txBody>
        </p:sp>
      </p:grpSp>
      <p:grpSp>
        <p:nvGrpSpPr>
          <p:cNvPr id="38" name="C1">
            <a:extLst>
              <a:ext uri="{FF2B5EF4-FFF2-40B4-BE49-F238E27FC236}">
                <a16:creationId xmlns:a16="http://schemas.microsoft.com/office/drawing/2014/main" id="{200A3AFB-4737-3E76-F855-B0B2A68FF32E}"/>
              </a:ext>
            </a:extLst>
          </p:cNvPr>
          <p:cNvGrpSpPr/>
          <p:nvPr/>
        </p:nvGrpSpPr>
        <p:grpSpPr>
          <a:xfrm>
            <a:off x="10629858" y="1699641"/>
            <a:ext cx="830408" cy="830405"/>
            <a:chOff x="1695665" y="1756522"/>
            <a:chExt cx="1672484" cy="1672478"/>
          </a:xfrm>
        </p:grpSpPr>
        <p:grpSp>
          <p:nvGrpSpPr>
            <p:cNvPr id="39" name="Group 20">
              <a:extLst>
                <a:ext uri="{FF2B5EF4-FFF2-40B4-BE49-F238E27FC236}">
                  <a16:creationId xmlns:a16="http://schemas.microsoft.com/office/drawing/2014/main" id="{C450A266-ADA6-A9ED-FFB6-BEF07668DA9B}"/>
                </a:ext>
              </a:extLst>
            </p:cNvPr>
            <p:cNvGrpSpPr/>
            <p:nvPr/>
          </p:nvGrpSpPr>
          <p:grpSpPr>
            <a:xfrm>
              <a:off x="1695665" y="1756522"/>
              <a:ext cx="1672484" cy="1672478"/>
              <a:chOff x="3095624" y="3067051"/>
              <a:chExt cx="723902" cy="723900"/>
            </a:xfrm>
          </p:grpSpPr>
          <p:sp useBgFill="1">
            <p:nvSpPr>
              <p:cNvPr id="41" name="Rectangle: Rounded Corners 21">
                <a:extLst>
                  <a:ext uri="{FF2B5EF4-FFF2-40B4-BE49-F238E27FC236}">
                    <a16:creationId xmlns:a16="http://schemas.microsoft.com/office/drawing/2014/main" id="{806A59BB-8823-AB57-5030-F386E39771DD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ln>
                <a:noFill/>
              </a:ln>
              <a:effectLst>
                <a:outerShdw blurRad="406400" dist="228600" dir="2700000" sx="96000" sy="96000" algn="br" rotWithShape="0">
                  <a:schemeClr val="tx1">
                    <a:lumMod val="95000"/>
                    <a:lumOff val="5000"/>
                    <a:alpha val="1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 useBgFill="1">
            <p:nvSpPr>
              <p:cNvPr id="42" name="Rectangle: Rounded Corners 22">
                <a:extLst>
                  <a:ext uri="{FF2B5EF4-FFF2-40B4-BE49-F238E27FC236}">
                    <a16:creationId xmlns:a16="http://schemas.microsoft.com/office/drawing/2014/main" id="{5C014864-B65D-9A06-2C9A-811866DA2A21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ln>
                <a:noFill/>
              </a:ln>
              <a:effectLst>
                <a:outerShdw blurRad="254000" dist="190500" dir="13500000" sx="98000" sy="98000" algn="b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0" name="Oval 51">
              <a:extLst>
                <a:ext uri="{FF2B5EF4-FFF2-40B4-BE49-F238E27FC236}">
                  <a16:creationId xmlns:a16="http://schemas.microsoft.com/office/drawing/2014/main" id="{314FCF66-2EC2-6AF7-E8AF-51A2EB9C7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331" y="1859335"/>
              <a:ext cx="1463152" cy="1466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00100" dist="698500" dir="2700000" sx="94000" sy="94000" algn="tl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C 3">
            <a:extLst>
              <a:ext uri="{FF2B5EF4-FFF2-40B4-BE49-F238E27FC236}">
                <a16:creationId xmlns:a16="http://schemas.microsoft.com/office/drawing/2014/main" id="{C549204E-4409-9BDE-EAAC-6824196A5497}"/>
              </a:ext>
            </a:extLst>
          </p:cNvPr>
          <p:cNvGrpSpPr/>
          <p:nvPr/>
        </p:nvGrpSpPr>
        <p:grpSpPr>
          <a:xfrm>
            <a:off x="2001285" y="1735920"/>
            <a:ext cx="830408" cy="830405"/>
            <a:chOff x="1695665" y="1756522"/>
            <a:chExt cx="1672484" cy="1672478"/>
          </a:xfrm>
        </p:grpSpPr>
        <p:grpSp>
          <p:nvGrpSpPr>
            <p:cNvPr id="45" name="Group 20">
              <a:extLst>
                <a:ext uri="{FF2B5EF4-FFF2-40B4-BE49-F238E27FC236}">
                  <a16:creationId xmlns:a16="http://schemas.microsoft.com/office/drawing/2014/main" id="{BB3DA994-77DE-3F8C-9794-E9193BB03139}"/>
                </a:ext>
              </a:extLst>
            </p:cNvPr>
            <p:cNvGrpSpPr/>
            <p:nvPr/>
          </p:nvGrpSpPr>
          <p:grpSpPr>
            <a:xfrm>
              <a:off x="1695665" y="1756522"/>
              <a:ext cx="1672484" cy="1672478"/>
              <a:chOff x="3095624" y="3067051"/>
              <a:chExt cx="723902" cy="723900"/>
            </a:xfrm>
          </p:grpSpPr>
          <p:sp useBgFill="1">
            <p:nvSpPr>
              <p:cNvPr id="47" name="Rectangle: Rounded Corners 21">
                <a:extLst>
                  <a:ext uri="{FF2B5EF4-FFF2-40B4-BE49-F238E27FC236}">
                    <a16:creationId xmlns:a16="http://schemas.microsoft.com/office/drawing/2014/main" id="{B13E149C-1E59-08D1-3DE0-592521002086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ln>
                <a:noFill/>
              </a:ln>
              <a:effectLst>
                <a:outerShdw blurRad="406400" dist="228600" dir="2700000" sx="96000" sy="96000" algn="br" rotWithShape="0">
                  <a:schemeClr val="tx1">
                    <a:lumMod val="95000"/>
                    <a:lumOff val="5000"/>
                    <a:alpha val="1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 useBgFill="1">
            <p:nvSpPr>
              <p:cNvPr id="48" name="Rectangle: Rounded Corners 22">
                <a:extLst>
                  <a:ext uri="{FF2B5EF4-FFF2-40B4-BE49-F238E27FC236}">
                    <a16:creationId xmlns:a16="http://schemas.microsoft.com/office/drawing/2014/main" id="{2E3DC588-29FF-528D-0B23-A628766BB892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ln>
                <a:noFill/>
              </a:ln>
              <a:effectLst>
                <a:outerShdw blurRad="254000" dist="190500" dir="13500000" sx="98000" sy="98000" algn="b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6" name="Oval 51">
              <a:extLst>
                <a:ext uri="{FF2B5EF4-FFF2-40B4-BE49-F238E27FC236}">
                  <a16:creationId xmlns:a16="http://schemas.microsoft.com/office/drawing/2014/main" id="{2F6B7E84-962A-8AA3-3738-A2739311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331" y="1859335"/>
              <a:ext cx="1463152" cy="14668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00100" dist="698500" dir="2700000" sx="94000" sy="94000" algn="tl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lt1"/>
                </a:solidFill>
              </a:endParaRPr>
            </a:p>
          </p:txBody>
        </p:sp>
      </p:grpSp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11026" r="30307" b="11189"/>
          <a:stretch/>
        </p:blipFill>
        <p:spPr>
          <a:xfrm>
            <a:off x="2120094" y="1822122"/>
            <a:ext cx="597594" cy="671231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88" b="58667" l="848" r="33697">
                        <a14:foregroundMark x1="17697" y1="42485" x2="17697" y2="42485"/>
                        <a14:foregroundMark x1="14242" y1="42242" x2="24485" y2="41636"/>
                        <a14:foregroundMark x1="14848" y1="46364" x2="13212" y2="39818"/>
                        <a14:foregroundMark x1="15273" y1="46788" x2="24909" y2="46364"/>
                        <a14:foregroundMark x1="25091" y1="46182" x2="28182" y2="39818"/>
                        <a14:foregroundMark x1="13394" y1="40182" x2="27576" y2="39576"/>
                        <a14:foregroundMark x1="15697" y1="46364" x2="25939" y2="42242"/>
                        <a14:foregroundMark x1="23455" y1="37939" x2="23455" y2="37939"/>
                        <a14:foregroundMark x1="26364" y1="37939" x2="21394" y2="36303"/>
                        <a14:foregroundMark x1="14667" y1="51697" x2="14667" y2="51697"/>
                        <a14:foregroundMark x1="10121" y1="38788" x2="10121" y2="38788"/>
                        <a14:foregroundMark x1="25091" y1="51879" x2="25091" y2="51879"/>
                        <a14:backgroundMark x1="8061" y1="40848" x2="12000" y2="51879"/>
                        <a14:backgroundMark x1="15455" y1="54545" x2="22061" y2="53152"/>
                        <a14:backgroundMark x1="10727" y1="36485" x2="12606" y2="44485"/>
                        <a14:backgroundMark x1="13030" y1="45939" x2="14242" y2="48424"/>
                        <a14:backgroundMark x1="15030" y1="48182" x2="25091" y2="48182"/>
                        <a14:backgroundMark x1="25939" y1="48424" x2="28606" y2="45333"/>
                        <a14:backgroundMark x1="12182" y1="37939" x2="17515" y2="34242"/>
                        <a14:backgroundMark x1="19576" y1="34242" x2="23879" y2="35273"/>
                        <a14:backgroundMark x1="17515" y1="50667" x2="21636" y2="5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" t="32616" r="68530" b="43384"/>
          <a:stretch/>
        </p:blipFill>
        <p:spPr>
          <a:xfrm>
            <a:off x="10790269" y="1899572"/>
            <a:ext cx="492250" cy="446459"/>
          </a:xfrm>
          <a:prstGeom prst="rect">
            <a:avLst/>
          </a:prstGeom>
        </p:spPr>
      </p:pic>
      <p:grpSp>
        <p:nvGrpSpPr>
          <p:cNvPr id="55" name="Quadrado 3">
            <a:extLst>
              <a:ext uri="{FF2B5EF4-FFF2-40B4-BE49-F238E27FC236}">
                <a16:creationId xmlns:a16="http://schemas.microsoft.com/office/drawing/2014/main" id="{B51DAAE9-1F3D-5F13-F2F6-C8F182CDB2F4}"/>
              </a:ext>
            </a:extLst>
          </p:cNvPr>
          <p:cNvGrpSpPr/>
          <p:nvPr/>
        </p:nvGrpSpPr>
        <p:grpSpPr>
          <a:xfrm>
            <a:off x="4727008" y="1896994"/>
            <a:ext cx="2138096" cy="2080274"/>
            <a:chOff x="2260702" y="2232127"/>
            <a:chExt cx="2393746" cy="2500463"/>
          </a:xfrm>
          <a:effectLst>
            <a:outerShdw blurRad="381000" dist="50800" dir="5400000" sx="112000" sy="112000" algn="ctr" rotWithShape="0">
              <a:srgbClr val="000000">
                <a:alpha val="38000"/>
              </a:srgbClr>
            </a:outerShdw>
          </a:effectLst>
        </p:grpSpPr>
        <p:sp useBgFill="1">
          <p:nvSpPr>
            <p:cNvPr id="56" name="Rectangle: Rounded Corners 21">
              <a:extLst>
                <a:ext uri="{FF2B5EF4-FFF2-40B4-BE49-F238E27FC236}">
                  <a16:creationId xmlns:a16="http://schemas.microsoft.com/office/drawing/2014/main" id="{741FB14F-57AB-B82B-8B06-1B9BFC1206B7}"/>
                </a:ext>
              </a:extLst>
            </p:cNvPr>
            <p:cNvSpPr/>
            <p:nvPr/>
          </p:nvSpPr>
          <p:spPr>
            <a:xfrm>
              <a:off x="2260702" y="2232128"/>
              <a:ext cx="2393746" cy="2393745"/>
            </a:xfrm>
            <a:prstGeom prst="roundRect">
              <a:avLst/>
            </a:prstGeom>
            <a:ln>
              <a:noFill/>
            </a:ln>
            <a:effectLst>
              <a:outerShdw blurRad="571500" dist="393700" dir="2700000" sx="96000" sy="96000" algn="br" rotWithShape="0">
                <a:schemeClr val="tx1">
                  <a:lumMod val="95000"/>
                  <a:lumOff val="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 useBgFill="1">
          <p:nvSpPr>
            <p:cNvPr id="57" name="Rectangle: Rounded Corners 22">
              <a:extLst>
                <a:ext uri="{FF2B5EF4-FFF2-40B4-BE49-F238E27FC236}">
                  <a16:creationId xmlns:a16="http://schemas.microsoft.com/office/drawing/2014/main" id="{546D31C6-3908-9391-B0D8-79C9273D39B6}"/>
                </a:ext>
              </a:extLst>
            </p:cNvPr>
            <p:cNvSpPr/>
            <p:nvPr/>
          </p:nvSpPr>
          <p:spPr>
            <a:xfrm>
              <a:off x="2260702" y="2232127"/>
              <a:ext cx="2393746" cy="2500463"/>
            </a:xfrm>
            <a:prstGeom prst="roundRect">
              <a:avLst/>
            </a:prstGeom>
            <a:ln>
              <a:noFill/>
            </a:ln>
            <a:effectLst>
              <a:outerShdw blurRad="254000" dist="228600" dir="13500000" sx="98000" sy="98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8" name="Curta Duração">
            <a:extLst>
              <a:ext uri="{FF2B5EF4-FFF2-40B4-BE49-F238E27FC236}">
                <a16:creationId xmlns:a16="http://schemas.microsoft.com/office/drawing/2014/main" id="{669DE5A6-05BA-F081-629B-0C792778A970}"/>
              </a:ext>
            </a:extLst>
          </p:cNvPr>
          <p:cNvGrpSpPr/>
          <p:nvPr/>
        </p:nvGrpSpPr>
        <p:grpSpPr>
          <a:xfrm>
            <a:off x="4905063" y="2175376"/>
            <a:ext cx="1995401" cy="1541224"/>
            <a:chOff x="4606178" y="3190958"/>
            <a:chExt cx="2750481" cy="1674303"/>
          </a:xfrm>
        </p:grpSpPr>
        <p:sp>
          <p:nvSpPr>
            <p:cNvPr id="59" name="TextBox 101">
              <a:extLst>
                <a:ext uri="{FF2B5EF4-FFF2-40B4-BE49-F238E27FC236}">
                  <a16:creationId xmlns:a16="http://schemas.microsoft.com/office/drawing/2014/main" id="{750C2CF5-5150-5A19-347A-82BBCE527AC5}"/>
                </a:ext>
              </a:extLst>
            </p:cNvPr>
            <p:cNvSpPr txBox="1"/>
            <p:nvPr/>
          </p:nvSpPr>
          <p:spPr>
            <a:xfrm>
              <a:off x="4634277" y="3862205"/>
              <a:ext cx="2619749" cy="10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Cavaleiros do </a:t>
              </a:r>
            </a:p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Futebol</a:t>
              </a:r>
            </a:p>
            <a:p>
              <a:pPr algn="ctr"/>
              <a:r>
                <a:rPr lang="pt-BR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04/04/2023</a:t>
              </a:r>
            </a:p>
          </p:txBody>
        </p:sp>
        <p:sp>
          <p:nvSpPr>
            <p:cNvPr id="60" name="TextBox 102">
              <a:extLst>
                <a:ext uri="{FF2B5EF4-FFF2-40B4-BE49-F238E27FC236}">
                  <a16:creationId xmlns:a16="http://schemas.microsoft.com/office/drawing/2014/main" id="{E0EFF1F8-3638-2355-034B-0618C4429581}"/>
                </a:ext>
              </a:extLst>
            </p:cNvPr>
            <p:cNvSpPr txBox="1"/>
            <p:nvPr/>
          </p:nvSpPr>
          <p:spPr>
            <a:xfrm>
              <a:off x="4606178" y="3190958"/>
              <a:ext cx="2750481" cy="65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lnSpc>
                  <a:spcPts val="2000"/>
                </a:lnSpc>
                <a:defRPr sz="2000" b="1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pt-BR" sz="2400" dirty="0">
                  <a:solidFill>
                    <a:schemeClr val="tx1"/>
                  </a:solidFill>
                </a:rPr>
                <a:t>Nome e Fundação</a:t>
              </a:r>
            </a:p>
          </p:txBody>
        </p:sp>
      </p:grpSp>
      <p:grpSp>
        <p:nvGrpSpPr>
          <p:cNvPr id="61" name="C 3">
            <a:extLst>
              <a:ext uri="{FF2B5EF4-FFF2-40B4-BE49-F238E27FC236}">
                <a16:creationId xmlns:a16="http://schemas.microsoft.com/office/drawing/2014/main" id="{C549204E-4409-9BDE-EAAC-6824196A5497}"/>
              </a:ext>
            </a:extLst>
          </p:cNvPr>
          <p:cNvGrpSpPr/>
          <p:nvPr/>
        </p:nvGrpSpPr>
        <p:grpSpPr>
          <a:xfrm>
            <a:off x="6223412" y="1772409"/>
            <a:ext cx="830408" cy="830405"/>
            <a:chOff x="1695665" y="1756522"/>
            <a:chExt cx="1672484" cy="1672478"/>
          </a:xfrm>
          <a:solidFill>
            <a:srgbClr val="FF0000"/>
          </a:solidFill>
        </p:grpSpPr>
        <p:grpSp>
          <p:nvGrpSpPr>
            <p:cNvPr id="62" name="Group 20">
              <a:extLst>
                <a:ext uri="{FF2B5EF4-FFF2-40B4-BE49-F238E27FC236}">
                  <a16:creationId xmlns:a16="http://schemas.microsoft.com/office/drawing/2014/main" id="{BB3DA994-77DE-3F8C-9794-E9193BB03139}"/>
                </a:ext>
              </a:extLst>
            </p:cNvPr>
            <p:cNvGrpSpPr/>
            <p:nvPr/>
          </p:nvGrpSpPr>
          <p:grpSpPr>
            <a:xfrm>
              <a:off x="1695665" y="1756522"/>
              <a:ext cx="1672484" cy="1672478"/>
              <a:chOff x="3095624" y="3067051"/>
              <a:chExt cx="723902" cy="723900"/>
            </a:xfrm>
            <a:grpFill/>
          </p:grpSpPr>
          <p:sp useBgFill="1">
            <p:nvSpPr>
              <p:cNvPr id="66" name="Rectangle: Rounded Corners 21">
                <a:extLst>
                  <a:ext uri="{FF2B5EF4-FFF2-40B4-BE49-F238E27FC236}">
                    <a16:creationId xmlns:a16="http://schemas.microsoft.com/office/drawing/2014/main" id="{B13E149C-1E59-08D1-3DE0-592521002086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  <a:effectLst>
                <a:outerShdw blurRad="406400" dist="228600" dir="2700000" sx="96000" sy="96000" algn="br" rotWithShape="0">
                  <a:schemeClr val="tx1">
                    <a:lumMod val="95000"/>
                    <a:lumOff val="5000"/>
                    <a:alpha val="1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 useBgFill="1">
            <p:nvSpPr>
              <p:cNvPr id="68" name="Rectangle: Rounded Corners 22">
                <a:extLst>
                  <a:ext uri="{FF2B5EF4-FFF2-40B4-BE49-F238E27FC236}">
                    <a16:creationId xmlns:a16="http://schemas.microsoft.com/office/drawing/2014/main" id="{2E3DC588-29FF-528D-0B23-A628766BB892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  <a:effectLst>
                <a:outerShdw blurRad="254000" dist="190500" dir="13500000" sx="98000" sy="98000" algn="b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2F6B7E84-962A-8AA3-3738-A2739311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331" y="1859335"/>
              <a:ext cx="1463152" cy="146685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800100" dist="698500" dir="2700000" sx="94000" sy="94000" algn="tl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lt1"/>
                </a:solidFill>
              </a:endParaRPr>
            </a:p>
          </p:txBody>
        </p:sp>
      </p:grpSp>
      <p:sp>
        <p:nvSpPr>
          <p:cNvPr id="77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rot="5400000">
            <a:off x="8630586" y="3488283"/>
            <a:ext cx="47978" cy="3981378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" name="Retângulo laranja">
            <a:extLst>
              <a:ext uri="{FF2B5EF4-FFF2-40B4-BE49-F238E27FC236}">
                <a16:creationId xmlns:a16="http://schemas.microsoft.com/office/drawing/2014/main" id="{8CE18543-FF4F-3CDE-0615-D8D0F0CC0893}"/>
              </a:ext>
            </a:extLst>
          </p:cNvPr>
          <p:cNvSpPr/>
          <p:nvPr/>
        </p:nvSpPr>
        <p:spPr>
          <a:xfrm rot="5400000">
            <a:off x="8659137" y="3588226"/>
            <a:ext cx="45719" cy="4019946"/>
          </a:xfrm>
          <a:prstGeom prst="rect">
            <a:avLst/>
          </a:prstGeom>
          <a:solidFill>
            <a:schemeClr val="accent1"/>
          </a:solidFill>
          <a:ln w="946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6" name="Quadrado 2">
            <a:extLst>
              <a:ext uri="{FF2B5EF4-FFF2-40B4-BE49-F238E27FC236}">
                <a16:creationId xmlns:a16="http://schemas.microsoft.com/office/drawing/2014/main" id="{BDDE3FF7-DA89-A634-1A45-A10E45A3418C}"/>
              </a:ext>
            </a:extLst>
          </p:cNvPr>
          <p:cNvGrpSpPr/>
          <p:nvPr/>
        </p:nvGrpSpPr>
        <p:grpSpPr>
          <a:xfrm>
            <a:off x="4699318" y="4667994"/>
            <a:ext cx="2445846" cy="1844434"/>
            <a:chOff x="2260702" y="2232129"/>
            <a:chExt cx="2393746" cy="2195510"/>
          </a:xfrm>
          <a:effectLst>
            <a:outerShdw blurRad="571500" dist="50800" dir="5400000" sx="112000" sy="112000" algn="ctr" rotWithShape="0">
              <a:srgbClr val="000000">
                <a:alpha val="29000"/>
              </a:srgbClr>
            </a:outerShdw>
          </a:effectLst>
        </p:grpSpPr>
        <p:sp useBgFill="1">
          <p:nvSpPr>
            <p:cNvPr id="27" name="Rectangle: Rounded Corners 21">
              <a:extLst>
                <a:ext uri="{FF2B5EF4-FFF2-40B4-BE49-F238E27FC236}">
                  <a16:creationId xmlns:a16="http://schemas.microsoft.com/office/drawing/2014/main" id="{A27E37A8-720E-9C8E-7313-129BB8C1F13E}"/>
                </a:ext>
              </a:extLst>
            </p:cNvPr>
            <p:cNvSpPr/>
            <p:nvPr/>
          </p:nvSpPr>
          <p:spPr>
            <a:xfrm>
              <a:off x="2260702" y="2232129"/>
              <a:ext cx="2393746" cy="2195510"/>
            </a:xfrm>
            <a:prstGeom prst="roundRect">
              <a:avLst/>
            </a:prstGeom>
            <a:ln>
              <a:noFill/>
            </a:ln>
            <a:effectLst>
              <a:outerShdw blurRad="571500" dist="393700" dir="2700000" sx="96000" sy="96000" algn="br" rotWithShape="0">
                <a:schemeClr val="tx1">
                  <a:lumMod val="95000"/>
                  <a:lumOff val="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 useBgFill="1">
          <p:nvSpPr>
            <p:cNvPr id="28" name="Rectangle: Rounded Corners 22">
              <a:extLst>
                <a:ext uri="{FF2B5EF4-FFF2-40B4-BE49-F238E27FC236}">
                  <a16:creationId xmlns:a16="http://schemas.microsoft.com/office/drawing/2014/main" id="{2E317CEA-3DD1-D004-E3A6-504A18242CFA}"/>
                </a:ext>
              </a:extLst>
            </p:cNvPr>
            <p:cNvSpPr/>
            <p:nvPr/>
          </p:nvSpPr>
          <p:spPr>
            <a:xfrm>
              <a:off x="2260702" y="2232129"/>
              <a:ext cx="2393746" cy="1709526"/>
            </a:xfrm>
            <a:prstGeom prst="roundRect">
              <a:avLst/>
            </a:prstGeom>
            <a:ln>
              <a:noFill/>
            </a:ln>
            <a:effectLst>
              <a:outerShdw blurRad="254000" dist="228600" dir="13500000" sx="98000" sy="98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9" name="Dimensão externas">
            <a:extLst>
              <a:ext uri="{FF2B5EF4-FFF2-40B4-BE49-F238E27FC236}">
                <a16:creationId xmlns:a16="http://schemas.microsoft.com/office/drawing/2014/main" id="{2B4EB427-9936-17D2-E43A-E2177D7C680F}"/>
              </a:ext>
            </a:extLst>
          </p:cNvPr>
          <p:cNvGrpSpPr/>
          <p:nvPr/>
        </p:nvGrpSpPr>
        <p:grpSpPr>
          <a:xfrm>
            <a:off x="4792018" y="4863047"/>
            <a:ext cx="2239859" cy="1071422"/>
            <a:chOff x="4907728" y="3236043"/>
            <a:chExt cx="2239859" cy="1071422"/>
          </a:xfrm>
        </p:grpSpPr>
        <p:sp>
          <p:nvSpPr>
            <p:cNvPr id="30" name="TextBox 111">
              <a:extLst>
                <a:ext uri="{FF2B5EF4-FFF2-40B4-BE49-F238E27FC236}">
                  <a16:creationId xmlns:a16="http://schemas.microsoft.com/office/drawing/2014/main" id="{AD4B137C-8ABF-FAEB-7BA8-70196DFCCB35}"/>
                </a:ext>
              </a:extLst>
            </p:cNvPr>
            <p:cNvSpPr txBox="1"/>
            <p:nvPr/>
          </p:nvSpPr>
          <p:spPr>
            <a:xfrm>
              <a:off x="4907728" y="3938133"/>
              <a:ext cx="2239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i="0">
                  <a:effectLst/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</a:lstStyle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12.765.567/0001-34</a:t>
              </a:r>
            </a:p>
          </p:txBody>
        </p:sp>
        <p:sp>
          <p:nvSpPr>
            <p:cNvPr id="31" name="TextBox 112">
              <a:extLst>
                <a:ext uri="{FF2B5EF4-FFF2-40B4-BE49-F238E27FC236}">
                  <a16:creationId xmlns:a16="http://schemas.microsoft.com/office/drawing/2014/main" id="{C702E9D3-0718-3D3B-7310-02443142D1E2}"/>
                </a:ext>
              </a:extLst>
            </p:cNvPr>
            <p:cNvSpPr txBox="1"/>
            <p:nvPr/>
          </p:nvSpPr>
          <p:spPr>
            <a:xfrm>
              <a:off x="5348010" y="3236043"/>
              <a:ext cx="161807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lnSpc>
                  <a:spcPts val="2000"/>
                </a:lnSpc>
                <a:defRPr sz="2000" b="1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pt-BR" dirty="0">
                  <a:solidFill>
                    <a:schemeClr val="tx1"/>
                  </a:solidFill>
                </a:rPr>
                <a:t>CNPJ</a:t>
              </a:r>
            </a:p>
          </p:txBody>
        </p:sp>
      </p:grpSp>
      <p:grpSp>
        <p:nvGrpSpPr>
          <p:cNvPr id="50" name="C 2">
            <a:extLst>
              <a:ext uri="{FF2B5EF4-FFF2-40B4-BE49-F238E27FC236}">
                <a16:creationId xmlns:a16="http://schemas.microsoft.com/office/drawing/2014/main" id="{2B127DD3-08FF-186F-49FC-5AB38C5B5850}"/>
              </a:ext>
            </a:extLst>
          </p:cNvPr>
          <p:cNvGrpSpPr/>
          <p:nvPr/>
        </p:nvGrpSpPr>
        <p:grpSpPr>
          <a:xfrm>
            <a:off x="6416373" y="4575820"/>
            <a:ext cx="830408" cy="830405"/>
            <a:chOff x="1695665" y="1756522"/>
            <a:chExt cx="1672484" cy="1672478"/>
          </a:xfrm>
        </p:grpSpPr>
        <p:grpSp>
          <p:nvGrpSpPr>
            <p:cNvPr id="51" name="Group 20">
              <a:extLst>
                <a:ext uri="{FF2B5EF4-FFF2-40B4-BE49-F238E27FC236}">
                  <a16:creationId xmlns:a16="http://schemas.microsoft.com/office/drawing/2014/main" id="{6E2D06A0-D458-60A8-E561-CB1C3CBA3B6B}"/>
                </a:ext>
              </a:extLst>
            </p:cNvPr>
            <p:cNvGrpSpPr/>
            <p:nvPr/>
          </p:nvGrpSpPr>
          <p:grpSpPr>
            <a:xfrm>
              <a:off x="1695665" y="1756522"/>
              <a:ext cx="1672484" cy="1672478"/>
              <a:chOff x="3095624" y="3067051"/>
              <a:chExt cx="723902" cy="723900"/>
            </a:xfrm>
          </p:grpSpPr>
          <p:sp useBgFill="1">
            <p:nvSpPr>
              <p:cNvPr id="53" name="Rectangle: Rounded Corners 21">
                <a:extLst>
                  <a:ext uri="{FF2B5EF4-FFF2-40B4-BE49-F238E27FC236}">
                    <a16:creationId xmlns:a16="http://schemas.microsoft.com/office/drawing/2014/main" id="{891652CA-5218-A7EA-287A-450E0B301D79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ln>
                <a:noFill/>
              </a:ln>
              <a:effectLst>
                <a:outerShdw blurRad="406400" dist="228600" dir="2700000" sx="96000" sy="96000" algn="br" rotWithShape="0">
                  <a:schemeClr val="tx1">
                    <a:lumMod val="95000"/>
                    <a:lumOff val="5000"/>
                    <a:alpha val="1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 useBgFill="1">
            <p:nvSpPr>
              <p:cNvPr id="54" name="Rectangle: Rounded Corners 22">
                <a:extLst>
                  <a:ext uri="{FF2B5EF4-FFF2-40B4-BE49-F238E27FC236}">
                    <a16:creationId xmlns:a16="http://schemas.microsoft.com/office/drawing/2014/main" id="{1519634C-209A-BEE3-B807-68866709ACA9}"/>
                  </a:ext>
                </a:extLst>
              </p:cNvPr>
              <p:cNvSpPr/>
              <p:nvPr/>
            </p:nvSpPr>
            <p:spPr>
              <a:xfrm>
                <a:off x="3095624" y="3067051"/>
                <a:ext cx="723902" cy="723900"/>
              </a:xfrm>
              <a:prstGeom prst="ellipse">
                <a:avLst/>
              </a:prstGeom>
              <a:ln>
                <a:noFill/>
              </a:ln>
              <a:effectLst>
                <a:outerShdw blurRad="254000" dist="190500" dir="13500000" sx="98000" sy="98000" algn="b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54F611A-5DE3-0B87-BD49-E5373C829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331" y="1859335"/>
              <a:ext cx="1463152" cy="14668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00100" dist="698500" dir="2700000" sx="94000" sy="94000" algn="tl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lt1"/>
                </a:solidFill>
              </a:endParaRPr>
            </a:p>
          </p:txBody>
        </p:sp>
      </p:grpSp>
      <p:pic>
        <p:nvPicPr>
          <p:cNvPr id="65" name="Imagem 64"/>
          <p:cNvPicPr>
            <a:picLocks noChangeAspect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18822" r="15605" b="15771"/>
          <a:stretch/>
        </p:blipFill>
        <p:spPr>
          <a:xfrm>
            <a:off x="6565839" y="4759558"/>
            <a:ext cx="487834" cy="47259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46" y="1948041"/>
            <a:ext cx="479140" cy="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80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1237 0.02848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1237 0.02847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1237 0.02847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1237 0.02847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1237 0.02847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1237 0.02847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01237 0.02847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1237 0.02847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01237 0.02847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1237 0.02847 " pathEditMode="relative" rAng="0" ptsTypes="AA">
                                      <p:cBhvr>
                                        <p:cTn id="96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01237 0.02847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1237 0.02847 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0" grpId="0" animBg="1"/>
      <p:bldP spid="71" grpId="0" animBg="1"/>
      <p:bldP spid="79" grpId="0" animBg="1"/>
      <p:bldP spid="80" grpId="0" animBg="1"/>
      <p:bldP spid="88" grpId="0" animBg="1"/>
      <p:bldP spid="89" grpId="0" animBg="1"/>
      <p:bldP spid="90" grpId="0" animBg="1"/>
      <p:bldP spid="11" grpId="0" build="p" animBg="1"/>
      <p:bldP spid="13" grpId="0" animBg="1"/>
      <p:bldP spid="77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192000" cy="7138505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-1" y="1"/>
            <a:ext cx="12191999" cy="713850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 3">
            <a:extLst>
              <a:ext uri="{FF2B5EF4-FFF2-40B4-BE49-F238E27FC236}">
                <a16:creationId xmlns:a16="http://schemas.microsoft.com/office/drawing/2014/main" id="{5BFC1A7E-23D9-F717-6C03-58C87F1A1B3D}"/>
              </a:ext>
            </a:extLst>
          </p:cNvPr>
          <p:cNvSpPr/>
          <p:nvPr/>
        </p:nvSpPr>
        <p:spPr>
          <a:xfrm rot="5949920" flipH="1">
            <a:off x="8129803" y="798101"/>
            <a:ext cx="1555988" cy="1739394"/>
          </a:xfrm>
          <a:custGeom>
            <a:avLst/>
            <a:gdLst>
              <a:gd name="connsiteX0" fmla="*/ 1550786 w 3101572"/>
              <a:gd name="connsiteY0" fmla="*/ 0 h 2873539"/>
              <a:gd name="connsiteX1" fmla="*/ 3101572 w 3101572"/>
              <a:gd name="connsiteY1" fmla="*/ 1436770 h 2873539"/>
              <a:gd name="connsiteX2" fmla="*/ 1550786 w 3101572"/>
              <a:gd name="connsiteY2" fmla="*/ 1436770 h 2873539"/>
              <a:gd name="connsiteX3" fmla="*/ 1550786 w 3101572"/>
              <a:gd name="connsiteY3" fmla="*/ 0 h 2873539"/>
              <a:gd name="connsiteX0" fmla="*/ 1550786 w 3101572"/>
              <a:gd name="connsiteY0" fmla="*/ 0 h 2873539"/>
              <a:gd name="connsiteX1" fmla="*/ 3101572 w 3101572"/>
              <a:gd name="connsiteY1" fmla="*/ 1436770 h 2873539"/>
              <a:gd name="connsiteX0" fmla="*/ 0 w 1550786"/>
              <a:gd name="connsiteY0" fmla="*/ 90353 h 1527123"/>
              <a:gd name="connsiteX1" fmla="*/ 1550786 w 1550786"/>
              <a:gd name="connsiteY1" fmla="*/ 1527123 h 1527123"/>
              <a:gd name="connsiteX2" fmla="*/ 0 w 1550786"/>
              <a:gd name="connsiteY2" fmla="*/ 1527123 h 1527123"/>
              <a:gd name="connsiteX3" fmla="*/ 0 w 1550786"/>
              <a:gd name="connsiteY3" fmla="*/ 90353 h 1527123"/>
              <a:gd name="connsiteX0" fmla="*/ 109290 w 1550786"/>
              <a:gd name="connsiteY0" fmla="*/ 0 h 1527123"/>
              <a:gd name="connsiteX1" fmla="*/ 1550786 w 1550786"/>
              <a:gd name="connsiteY1" fmla="*/ 1527123 h 1527123"/>
              <a:gd name="connsiteX0" fmla="*/ 0 w 1550786"/>
              <a:gd name="connsiteY0" fmla="*/ 90353 h 1527123"/>
              <a:gd name="connsiteX1" fmla="*/ 1550786 w 1550786"/>
              <a:gd name="connsiteY1" fmla="*/ 1527123 h 1527123"/>
              <a:gd name="connsiteX2" fmla="*/ 0 w 1550786"/>
              <a:gd name="connsiteY2" fmla="*/ 1527123 h 1527123"/>
              <a:gd name="connsiteX3" fmla="*/ 0 w 1550786"/>
              <a:gd name="connsiteY3" fmla="*/ 90353 h 1527123"/>
              <a:gd name="connsiteX0" fmla="*/ 109290 w 1550786"/>
              <a:gd name="connsiteY0" fmla="*/ 0 h 1527123"/>
              <a:gd name="connsiteX1" fmla="*/ 1550786 w 1550786"/>
              <a:gd name="connsiteY1" fmla="*/ 1527123 h 1527123"/>
              <a:gd name="connsiteX0" fmla="*/ 0 w 1550786"/>
              <a:gd name="connsiteY0" fmla="*/ 228714 h 1665484"/>
              <a:gd name="connsiteX1" fmla="*/ 1550786 w 1550786"/>
              <a:gd name="connsiteY1" fmla="*/ 1665484 h 1665484"/>
              <a:gd name="connsiteX2" fmla="*/ 0 w 1550786"/>
              <a:gd name="connsiteY2" fmla="*/ 1665484 h 1665484"/>
              <a:gd name="connsiteX3" fmla="*/ 0 w 1550786"/>
              <a:gd name="connsiteY3" fmla="*/ 228714 h 1665484"/>
              <a:gd name="connsiteX0" fmla="*/ 263809 w 1550786"/>
              <a:gd name="connsiteY0" fmla="*/ 0 h 1665484"/>
              <a:gd name="connsiteX1" fmla="*/ 1550786 w 1550786"/>
              <a:gd name="connsiteY1" fmla="*/ 1665484 h 16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786" h="1665484" stroke="0" extrusionOk="0">
                <a:moveTo>
                  <a:pt x="0" y="228714"/>
                </a:moveTo>
                <a:cubicBezTo>
                  <a:pt x="856475" y="228714"/>
                  <a:pt x="1550786" y="871978"/>
                  <a:pt x="1550786" y="1665484"/>
                </a:cubicBezTo>
                <a:lnTo>
                  <a:pt x="0" y="1665484"/>
                </a:lnTo>
                <a:lnTo>
                  <a:pt x="0" y="228714"/>
                </a:lnTo>
                <a:close/>
              </a:path>
              <a:path w="1550786" h="1665484" fill="none">
                <a:moveTo>
                  <a:pt x="263809" y="0"/>
                </a:moveTo>
                <a:cubicBezTo>
                  <a:pt x="1001422" y="395480"/>
                  <a:pt x="1550786" y="871978"/>
                  <a:pt x="1550786" y="1665484"/>
                </a:cubicBezTo>
              </a:path>
            </a:pathLst>
          </a:custGeom>
          <a:ln w="28575">
            <a:gradFill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 3">
            <a:extLst>
              <a:ext uri="{FF2B5EF4-FFF2-40B4-BE49-F238E27FC236}">
                <a16:creationId xmlns:a16="http://schemas.microsoft.com/office/drawing/2014/main" id="{5BFC1A7E-23D9-F717-6C03-58C87F1A1B3D}"/>
              </a:ext>
            </a:extLst>
          </p:cNvPr>
          <p:cNvSpPr/>
          <p:nvPr/>
        </p:nvSpPr>
        <p:spPr>
          <a:xfrm rot="15650080">
            <a:off x="2427377" y="792719"/>
            <a:ext cx="1579850" cy="1728358"/>
          </a:xfrm>
          <a:custGeom>
            <a:avLst/>
            <a:gdLst>
              <a:gd name="connsiteX0" fmla="*/ 1550786 w 3101572"/>
              <a:gd name="connsiteY0" fmla="*/ 0 h 2873539"/>
              <a:gd name="connsiteX1" fmla="*/ 3101572 w 3101572"/>
              <a:gd name="connsiteY1" fmla="*/ 1436770 h 2873539"/>
              <a:gd name="connsiteX2" fmla="*/ 1550786 w 3101572"/>
              <a:gd name="connsiteY2" fmla="*/ 1436770 h 2873539"/>
              <a:gd name="connsiteX3" fmla="*/ 1550786 w 3101572"/>
              <a:gd name="connsiteY3" fmla="*/ 0 h 2873539"/>
              <a:gd name="connsiteX0" fmla="*/ 1550786 w 3101572"/>
              <a:gd name="connsiteY0" fmla="*/ 0 h 2873539"/>
              <a:gd name="connsiteX1" fmla="*/ 3101572 w 3101572"/>
              <a:gd name="connsiteY1" fmla="*/ 1436770 h 2873539"/>
              <a:gd name="connsiteX0" fmla="*/ 0 w 1550786"/>
              <a:gd name="connsiteY0" fmla="*/ 90353 h 1527123"/>
              <a:gd name="connsiteX1" fmla="*/ 1550786 w 1550786"/>
              <a:gd name="connsiteY1" fmla="*/ 1527123 h 1527123"/>
              <a:gd name="connsiteX2" fmla="*/ 0 w 1550786"/>
              <a:gd name="connsiteY2" fmla="*/ 1527123 h 1527123"/>
              <a:gd name="connsiteX3" fmla="*/ 0 w 1550786"/>
              <a:gd name="connsiteY3" fmla="*/ 90353 h 1527123"/>
              <a:gd name="connsiteX0" fmla="*/ 109290 w 1550786"/>
              <a:gd name="connsiteY0" fmla="*/ 0 h 1527123"/>
              <a:gd name="connsiteX1" fmla="*/ 1550786 w 1550786"/>
              <a:gd name="connsiteY1" fmla="*/ 1527123 h 1527123"/>
              <a:gd name="connsiteX0" fmla="*/ 0 w 1550786"/>
              <a:gd name="connsiteY0" fmla="*/ 90353 h 1527123"/>
              <a:gd name="connsiteX1" fmla="*/ 1550786 w 1550786"/>
              <a:gd name="connsiteY1" fmla="*/ 1527123 h 1527123"/>
              <a:gd name="connsiteX2" fmla="*/ 0 w 1550786"/>
              <a:gd name="connsiteY2" fmla="*/ 1527123 h 1527123"/>
              <a:gd name="connsiteX3" fmla="*/ 0 w 1550786"/>
              <a:gd name="connsiteY3" fmla="*/ 90353 h 1527123"/>
              <a:gd name="connsiteX0" fmla="*/ 109290 w 1550786"/>
              <a:gd name="connsiteY0" fmla="*/ 0 h 1527123"/>
              <a:gd name="connsiteX1" fmla="*/ 1550786 w 1550786"/>
              <a:gd name="connsiteY1" fmla="*/ 1527123 h 1527123"/>
              <a:gd name="connsiteX0" fmla="*/ 0 w 1550786"/>
              <a:gd name="connsiteY0" fmla="*/ 228714 h 1665484"/>
              <a:gd name="connsiteX1" fmla="*/ 1550786 w 1550786"/>
              <a:gd name="connsiteY1" fmla="*/ 1665484 h 1665484"/>
              <a:gd name="connsiteX2" fmla="*/ 0 w 1550786"/>
              <a:gd name="connsiteY2" fmla="*/ 1665484 h 1665484"/>
              <a:gd name="connsiteX3" fmla="*/ 0 w 1550786"/>
              <a:gd name="connsiteY3" fmla="*/ 228714 h 1665484"/>
              <a:gd name="connsiteX0" fmla="*/ 263809 w 1550786"/>
              <a:gd name="connsiteY0" fmla="*/ 0 h 1665484"/>
              <a:gd name="connsiteX1" fmla="*/ 1550786 w 1550786"/>
              <a:gd name="connsiteY1" fmla="*/ 1665484 h 16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786" h="1665484" stroke="0" extrusionOk="0">
                <a:moveTo>
                  <a:pt x="0" y="228714"/>
                </a:moveTo>
                <a:cubicBezTo>
                  <a:pt x="856475" y="228714"/>
                  <a:pt x="1550786" y="871978"/>
                  <a:pt x="1550786" y="1665484"/>
                </a:cubicBezTo>
                <a:lnTo>
                  <a:pt x="0" y="1665484"/>
                </a:lnTo>
                <a:lnTo>
                  <a:pt x="0" y="228714"/>
                </a:lnTo>
                <a:close/>
              </a:path>
              <a:path w="1550786" h="1665484" fill="none">
                <a:moveTo>
                  <a:pt x="263809" y="0"/>
                </a:moveTo>
                <a:cubicBezTo>
                  <a:pt x="1001422" y="395480"/>
                  <a:pt x="1550786" y="871978"/>
                  <a:pt x="1550786" y="1665484"/>
                </a:cubicBezTo>
              </a:path>
            </a:pathLst>
          </a:custGeom>
          <a:ln w="28575">
            <a:gradFill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 3">
            <a:extLst>
              <a:ext uri="{FF2B5EF4-FFF2-40B4-BE49-F238E27FC236}">
                <a16:creationId xmlns:a16="http://schemas.microsoft.com/office/drawing/2014/main" id="{5BFC1A7E-23D9-F717-6C03-58C87F1A1B3D}"/>
              </a:ext>
            </a:extLst>
          </p:cNvPr>
          <p:cNvSpPr/>
          <p:nvPr/>
        </p:nvSpPr>
        <p:spPr>
          <a:xfrm rot="16200000" flipV="1">
            <a:off x="5227239" y="1724966"/>
            <a:ext cx="2066398" cy="138882"/>
          </a:xfrm>
          <a:custGeom>
            <a:avLst/>
            <a:gdLst>
              <a:gd name="connsiteX0" fmla="*/ 1550786 w 3101572"/>
              <a:gd name="connsiteY0" fmla="*/ 0 h 2873539"/>
              <a:gd name="connsiteX1" fmla="*/ 3101572 w 3101572"/>
              <a:gd name="connsiteY1" fmla="*/ 1436770 h 2873539"/>
              <a:gd name="connsiteX2" fmla="*/ 1550786 w 3101572"/>
              <a:gd name="connsiteY2" fmla="*/ 1436770 h 2873539"/>
              <a:gd name="connsiteX3" fmla="*/ 1550786 w 3101572"/>
              <a:gd name="connsiteY3" fmla="*/ 0 h 2873539"/>
              <a:gd name="connsiteX0" fmla="*/ 1550786 w 3101572"/>
              <a:gd name="connsiteY0" fmla="*/ 0 h 2873539"/>
              <a:gd name="connsiteX1" fmla="*/ 3101572 w 3101572"/>
              <a:gd name="connsiteY1" fmla="*/ 1436770 h 2873539"/>
              <a:gd name="connsiteX0" fmla="*/ 0 w 1550786"/>
              <a:gd name="connsiteY0" fmla="*/ 90353 h 1527123"/>
              <a:gd name="connsiteX1" fmla="*/ 1550786 w 1550786"/>
              <a:gd name="connsiteY1" fmla="*/ 1527123 h 1527123"/>
              <a:gd name="connsiteX2" fmla="*/ 0 w 1550786"/>
              <a:gd name="connsiteY2" fmla="*/ 1527123 h 1527123"/>
              <a:gd name="connsiteX3" fmla="*/ 0 w 1550786"/>
              <a:gd name="connsiteY3" fmla="*/ 90353 h 1527123"/>
              <a:gd name="connsiteX0" fmla="*/ 109290 w 1550786"/>
              <a:gd name="connsiteY0" fmla="*/ 0 h 1527123"/>
              <a:gd name="connsiteX1" fmla="*/ 1550786 w 1550786"/>
              <a:gd name="connsiteY1" fmla="*/ 1527123 h 1527123"/>
              <a:gd name="connsiteX0" fmla="*/ 0 w 1550786"/>
              <a:gd name="connsiteY0" fmla="*/ 90353 h 1527123"/>
              <a:gd name="connsiteX1" fmla="*/ 1550786 w 1550786"/>
              <a:gd name="connsiteY1" fmla="*/ 1527123 h 1527123"/>
              <a:gd name="connsiteX2" fmla="*/ 0 w 1550786"/>
              <a:gd name="connsiteY2" fmla="*/ 1527123 h 1527123"/>
              <a:gd name="connsiteX3" fmla="*/ 0 w 1550786"/>
              <a:gd name="connsiteY3" fmla="*/ 90353 h 1527123"/>
              <a:gd name="connsiteX0" fmla="*/ 109290 w 1550786"/>
              <a:gd name="connsiteY0" fmla="*/ 0 h 1527123"/>
              <a:gd name="connsiteX1" fmla="*/ 1550786 w 1550786"/>
              <a:gd name="connsiteY1" fmla="*/ 1527123 h 1527123"/>
              <a:gd name="connsiteX0" fmla="*/ 0 w 1550786"/>
              <a:gd name="connsiteY0" fmla="*/ 228714 h 1665484"/>
              <a:gd name="connsiteX1" fmla="*/ 1550786 w 1550786"/>
              <a:gd name="connsiteY1" fmla="*/ 1665484 h 1665484"/>
              <a:gd name="connsiteX2" fmla="*/ 0 w 1550786"/>
              <a:gd name="connsiteY2" fmla="*/ 1665484 h 1665484"/>
              <a:gd name="connsiteX3" fmla="*/ 0 w 1550786"/>
              <a:gd name="connsiteY3" fmla="*/ 228714 h 1665484"/>
              <a:gd name="connsiteX0" fmla="*/ 263809 w 1550786"/>
              <a:gd name="connsiteY0" fmla="*/ 0 h 1665484"/>
              <a:gd name="connsiteX1" fmla="*/ 1550786 w 1550786"/>
              <a:gd name="connsiteY1" fmla="*/ 1665484 h 16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786" h="1665484" stroke="0" extrusionOk="0">
                <a:moveTo>
                  <a:pt x="0" y="228714"/>
                </a:moveTo>
                <a:cubicBezTo>
                  <a:pt x="856475" y="228714"/>
                  <a:pt x="1550786" y="871978"/>
                  <a:pt x="1550786" y="1665484"/>
                </a:cubicBezTo>
                <a:lnTo>
                  <a:pt x="0" y="1665484"/>
                </a:lnTo>
                <a:lnTo>
                  <a:pt x="0" y="228714"/>
                </a:lnTo>
                <a:close/>
              </a:path>
              <a:path w="1550786" h="1665484" fill="none">
                <a:moveTo>
                  <a:pt x="263809" y="0"/>
                </a:moveTo>
                <a:cubicBezTo>
                  <a:pt x="1001422" y="395480"/>
                  <a:pt x="1550786" y="871978"/>
                  <a:pt x="1550786" y="1665484"/>
                </a:cubicBezTo>
              </a:path>
            </a:pathLst>
          </a:custGeom>
          <a:ln w="28575">
            <a:gradFill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MISSÃO, VISÃO E VALORES</a:t>
            </a:r>
          </a:p>
        </p:txBody>
      </p:sp>
      <p:sp>
        <p:nvSpPr>
          <p:cNvPr id="5" name="Fluxograma: Conector 4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5</a:t>
            </a:r>
            <a:endParaRPr lang="pt-BR" b="1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506438" y="2321169"/>
            <a:ext cx="3689834" cy="2757268"/>
          </a:xfrm>
          <a:prstGeom prst="roundRect">
            <a:avLst/>
          </a:prstGeom>
          <a:solidFill>
            <a:schemeClr val="bg1"/>
          </a:solidFill>
          <a:effectLst>
            <a:outerShdw blurRad="342900" dist="50800" dir="5400000" sx="109000" sy="109000" algn="ctr" rotWithShape="0">
              <a:srgbClr val="000000">
                <a:alpha val="61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</a:p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Oferecer aos apaixonados pelo futebol produtos de alta qualidade, proporcionando uma experiência de compra excepcional e promovendo a prática e o amor pelo esporte em nossa comunidade.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4548302" y="2243796"/>
            <a:ext cx="3424272" cy="2912014"/>
          </a:xfrm>
          <a:prstGeom prst="roundRect">
            <a:avLst/>
          </a:prstGeom>
          <a:solidFill>
            <a:schemeClr val="bg1"/>
          </a:solidFill>
          <a:effectLst>
            <a:outerShdw blurRad="342900" dist="50800" dir="5400000" sx="109000" sy="109000" algn="ctr" rotWithShape="0">
              <a:srgbClr val="000000">
                <a:alpha val="61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</a:p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Ser a loja de referência para jogadores de futebol e entusiastas, reconhecida pela variedade de produtos, atendimento personalizado e contribuição ativa para o desenvolvimento do esporte em nossa região.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ço Reservado para Conteúdo 1"/>
          <p:cNvSpPr txBox="1">
            <a:spLocks/>
          </p:cNvSpPr>
          <p:nvPr/>
        </p:nvSpPr>
        <p:spPr>
          <a:xfrm>
            <a:off x="8324604" y="2243795"/>
            <a:ext cx="3424272" cy="3344205"/>
          </a:xfrm>
          <a:prstGeom prst="roundRect">
            <a:avLst/>
          </a:prstGeom>
          <a:solidFill>
            <a:schemeClr val="bg1"/>
          </a:solidFill>
          <a:effectLst>
            <a:outerShdw blurRad="342900" dist="50800" dir="5400000" sx="109000" sy="109000" algn="ctr" rotWithShape="0">
              <a:srgbClr val="000000">
                <a:alpha val="61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Paixão pelo Esporte;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Compromisso com a Qualidade;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Atendimento Excepcional;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Inovação;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Confiança;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Resultado.</a:t>
            </a:r>
          </a:p>
        </p:txBody>
      </p:sp>
    </p:spTree>
    <p:extLst>
      <p:ext uri="{BB962C8B-B14F-4D97-AF65-F5344CB8AC3E}">
        <p14:creationId xmlns:p14="http://schemas.microsoft.com/office/powerpoint/2010/main" val="1119951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4" grpId="0" build="p" animBg="1"/>
      <p:bldP spid="5" grpId="0" animBg="1"/>
      <p:bldP spid="6" grpId="0" build="p" animBg="1"/>
      <p:bldP spid="12" grpId="0" build="p" animBg="1"/>
      <p:bldP spid="1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18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CAPITAL SOCIAL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65378" y="1707953"/>
            <a:ext cx="1278154" cy="408623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ERISVAN</a:t>
            </a:r>
          </a:p>
        </p:txBody>
      </p:sp>
      <p:sp>
        <p:nvSpPr>
          <p:cNvPr id="9" name="Retângulo 8"/>
          <p:cNvSpPr/>
          <p:nvPr/>
        </p:nvSpPr>
        <p:spPr>
          <a:xfrm flipV="1">
            <a:off x="-420914" y="1440034"/>
            <a:ext cx="13411200" cy="10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16200000" flipV="1">
            <a:off x="3890350" y="3543124"/>
            <a:ext cx="4366798" cy="160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98412" y="1707953"/>
            <a:ext cx="1388618" cy="408623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numCol="1" rtlCol="0">
            <a:spAutoFit/>
          </a:bodyPr>
          <a:lstStyle/>
          <a:p>
            <a:pPr algn="ctr"/>
            <a:r>
              <a:rPr lang="pt-BR" b="1" dirty="0"/>
              <a:t>EDUARDO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78333" y="3834726"/>
            <a:ext cx="3182895" cy="408623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 DOS RECURSOS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636135" y="2475504"/>
            <a:ext cx="4913173" cy="71508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numCol="2" rtlCol="0">
            <a:spAutoFit/>
          </a:bodyPr>
          <a:lstStyle/>
          <a:p>
            <a:pPr algn="ctr"/>
            <a:r>
              <a:rPr lang="pt-BR" b="1" dirty="0"/>
              <a:t>Investimento</a:t>
            </a:r>
          </a:p>
          <a:p>
            <a:pPr algn="ctr"/>
            <a:r>
              <a:rPr lang="pt-BR" dirty="0"/>
              <a:t>R$ 60.000,00</a:t>
            </a:r>
          </a:p>
          <a:p>
            <a:pPr algn="ctr"/>
            <a:r>
              <a:rPr lang="pt-BR" b="1" dirty="0"/>
              <a:t>Participação</a:t>
            </a:r>
          </a:p>
          <a:p>
            <a:pPr algn="ctr"/>
            <a:r>
              <a:rPr lang="pt-BR" dirty="0"/>
              <a:t>40%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38258" y="5687218"/>
            <a:ext cx="4286449" cy="771346"/>
          </a:xfrm>
          <a:prstGeom prst="roundRect">
            <a:avLst>
              <a:gd name="adj" fmla="val 28401"/>
            </a:avLst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TOTAL INVESTIDO</a:t>
            </a:r>
          </a:p>
          <a:p>
            <a:pPr algn="ctr"/>
            <a:r>
              <a:rPr lang="pt-BR" dirty="0"/>
              <a:t>R$ 150.000,00</a:t>
            </a:r>
          </a:p>
        </p:txBody>
      </p:sp>
      <p:sp>
        <p:nvSpPr>
          <p:cNvPr id="18" name="Retângulo 17"/>
          <p:cNvSpPr/>
          <p:nvPr/>
        </p:nvSpPr>
        <p:spPr>
          <a:xfrm flipV="1">
            <a:off x="-268514" y="3421242"/>
            <a:ext cx="13411200" cy="10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450182" y="4379264"/>
            <a:ext cx="3182895" cy="1021556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Economias Pessoais</a:t>
            </a:r>
          </a:p>
          <a:p>
            <a:pPr algn="ctr"/>
            <a:r>
              <a:rPr lang="pt-BR" dirty="0"/>
              <a:t>R$ 110.000,00</a:t>
            </a:r>
          </a:p>
          <a:p>
            <a:pPr algn="ctr"/>
            <a:r>
              <a:rPr lang="pt-BR" dirty="0"/>
              <a:t>73,3%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630559" y="4449524"/>
            <a:ext cx="3182895" cy="1021556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Empréstimo Bancário</a:t>
            </a:r>
          </a:p>
          <a:p>
            <a:pPr algn="ctr"/>
            <a:r>
              <a:rPr lang="pt-BR" dirty="0"/>
              <a:t>R$ 40.000,00</a:t>
            </a:r>
          </a:p>
          <a:p>
            <a:pPr algn="ctr"/>
            <a:r>
              <a:rPr lang="pt-BR" dirty="0"/>
              <a:t>26,7%</a:t>
            </a:r>
          </a:p>
        </p:txBody>
      </p:sp>
      <p:sp>
        <p:nvSpPr>
          <p:cNvPr id="21" name="Fluxograma: Conector 20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6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13658" y="2475503"/>
            <a:ext cx="4913173" cy="71508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numCol="2" rtlCol="0">
            <a:spAutoFit/>
          </a:bodyPr>
          <a:lstStyle/>
          <a:p>
            <a:pPr algn="ctr"/>
            <a:r>
              <a:rPr lang="pt-BR" b="1" dirty="0"/>
              <a:t>Investimento</a:t>
            </a:r>
          </a:p>
          <a:p>
            <a:pPr algn="ctr"/>
            <a:r>
              <a:rPr lang="pt-BR" dirty="0"/>
              <a:t>R$ 50.000,00</a:t>
            </a:r>
          </a:p>
          <a:p>
            <a:pPr algn="ctr"/>
            <a:r>
              <a:rPr lang="pt-BR" b="1" dirty="0"/>
              <a:t>Participação</a:t>
            </a:r>
          </a:p>
          <a:p>
            <a:pPr algn="ctr"/>
            <a:r>
              <a:rPr lang="pt-BR" dirty="0"/>
              <a:t>33,3%</a:t>
            </a:r>
          </a:p>
        </p:txBody>
      </p:sp>
    </p:spTree>
    <p:extLst>
      <p:ext uri="{BB962C8B-B14F-4D97-AF65-F5344CB8AC3E}">
        <p14:creationId xmlns:p14="http://schemas.microsoft.com/office/powerpoint/2010/main" val="38709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4 -0.03889 L 0.00066 0.00463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2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3009 L -2.91667E-6 0.00023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15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36 -0.06458 L -3.125E-6 -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321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2291 -0.04236 L -3.125E-6 -2.96296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3.54167E-6 1.11111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8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3426 L 8.33333E-7 -2.96296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7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0.03426 L -2.08333E-7 0.00023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7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192000" cy="7392692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97097" y="4933518"/>
            <a:ext cx="11320530" cy="154596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ANÁLISE DE MERCADO</a:t>
            </a:r>
          </a:p>
        </p:txBody>
      </p:sp>
      <p:sp>
        <p:nvSpPr>
          <p:cNvPr id="5" name="Fluxograma: Conector 4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7</a:t>
            </a:r>
            <a:endParaRPr lang="pt-BR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86366" y="3232812"/>
            <a:ext cx="11320530" cy="154596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86366" y="1532587"/>
            <a:ext cx="11320530" cy="154596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022078" y="1754092"/>
            <a:ext cx="6396505" cy="942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Público-alvo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Homens e mulheres entre 15 a 35 anos.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022078" y="5080661"/>
            <a:ext cx="7306322" cy="1239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abrangência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Escolinhas de futebol, times de futebol amador e profissional e amantes de futebol.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022078" y="3344742"/>
            <a:ext cx="5567828" cy="1239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Valorizam a qualidade e durabilidade dos equipamentos.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09" y="1629582"/>
            <a:ext cx="1353374" cy="13533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r="26263"/>
          <a:stretch/>
        </p:blipFill>
        <p:spPr>
          <a:xfrm>
            <a:off x="1675012" y="3182406"/>
            <a:ext cx="1268275" cy="14092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5860" r="8264" b="4882"/>
          <a:stretch/>
        </p:blipFill>
        <p:spPr>
          <a:xfrm>
            <a:off x="1361715" y="5106037"/>
            <a:ext cx="2110983" cy="11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build="p" animBg="1"/>
      <p:bldP spid="5" grpId="0" animBg="1"/>
      <p:bldP spid="12" grpId="0" animBg="1"/>
      <p:bldP spid="14" grpId="0" animBg="1"/>
      <p:bldP spid="15" grpId="0" build="p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>
            <a:stCxn id="16" idx="3"/>
          </p:cNvCxnSpPr>
          <p:nvPr/>
        </p:nvCxnSpPr>
        <p:spPr>
          <a:xfrm flipV="1">
            <a:off x="6833170" y="3844988"/>
            <a:ext cx="974139" cy="6313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3090634" y="3938565"/>
            <a:ext cx="2689221" cy="1665116"/>
          </a:xfrm>
          <a:prstGeom prst="line">
            <a:avLst/>
          </a:prstGeom>
          <a:ln w="6350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 flipV="1">
            <a:off x="3050616" y="3898089"/>
            <a:ext cx="2730252" cy="40476"/>
          </a:xfrm>
          <a:prstGeom prst="line">
            <a:avLst/>
          </a:prstGeom>
          <a:ln w="6350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endCxn id="3" idx="5"/>
          </p:cNvCxnSpPr>
          <p:nvPr/>
        </p:nvCxnSpPr>
        <p:spPr>
          <a:xfrm flipH="1" flipV="1">
            <a:off x="3545624" y="2697115"/>
            <a:ext cx="2235244" cy="1147873"/>
          </a:xfrm>
          <a:prstGeom prst="line">
            <a:avLst/>
          </a:prstGeom>
          <a:ln w="6350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050616" y="235404"/>
            <a:ext cx="6090768" cy="602440"/>
          </a:xfrm>
          <a:prstGeom prst="roundRect">
            <a:avLst/>
          </a:prstGeom>
          <a:solidFill>
            <a:schemeClr val="bg1"/>
          </a:solidFill>
          <a:effectLst>
            <a:outerShdw blurRad="152400" dist="50800" dir="5700000" sx="112000" sy="112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PLANO DE MARKETING</a:t>
            </a:r>
          </a:p>
        </p:txBody>
      </p:sp>
      <p:sp>
        <p:nvSpPr>
          <p:cNvPr id="6" name="Fluxograma: Conector 5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8</a:t>
            </a:r>
            <a:endParaRPr lang="pt-BR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4726541" y="3349331"/>
            <a:ext cx="2122467" cy="1084889"/>
            <a:chOff x="5328633" y="3052293"/>
            <a:chExt cx="1534733" cy="940158"/>
          </a:xfrm>
        </p:grpSpPr>
        <p:sp>
          <p:nvSpPr>
            <p:cNvPr id="15" name="Elipse 14"/>
            <p:cNvSpPr/>
            <p:nvPr/>
          </p:nvSpPr>
          <p:spPr>
            <a:xfrm>
              <a:off x="5328633" y="3052293"/>
              <a:ext cx="1534733" cy="94015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sposta">
              <a:extLst>
                <a:ext uri="{FF2B5EF4-FFF2-40B4-BE49-F238E27FC236}">
                  <a16:creationId xmlns:a16="http://schemas.microsoft.com/office/drawing/2014/main" id="{A1E720B1-3DCE-3276-8FE2-2A1A3FC6D151}"/>
                </a:ext>
              </a:extLst>
            </p:cNvPr>
            <p:cNvSpPr txBox="1"/>
            <p:nvPr/>
          </p:nvSpPr>
          <p:spPr>
            <a:xfrm>
              <a:off x="5328633" y="3282097"/>
              <a:ext cx="1523281" cy="41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PRINCIPAIS PRODUTOS</a:t>
              </a:r>
            </a:p>
          </p:txBody>
        </p:sp>
      </p:grpSp>
      <p:sp>
        <p:nvSpPr>
          <p:cNvPr id="17" name="Subtítulo 2"/>
          <p:cNvSpPr txBox="1">
            <a:spLocks/>
          </p:cNvSpPr>
          <p:nvPr/>
        </p:nvSpPr>
        <p:spPr>
          <a:xfrm>
            <a:off x="79645" y="1844293"/>
            <a:ext cx="2098722" cy="77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KITS DE UNIFORMES PERSONALIZADOS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40044" y="3710132"/>
            <a:ext cx="2098722" cy="36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ACESSÓRIOS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03503" y="5347133"/>
            <a:ext cx="2098722" cy="487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CAMISETAS E SHORTS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23" y="3181690"/>
            <a:ext cx="1526552" cy="1432799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984" y="4875555"/>
            <a:ext cx="1530978" cy="145625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7"/>
          <a:stretch/>
        </p:blipFill>
        <p:spPr>
          <a:xfrm>
            <a:off x="2248123" y="1467998"/>
            <a:ext cx="1520117" cy="1440000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grpSp>
        <p:nvGrpSpPr>
          <p:cNvPr id="58" name="Grupo 57"/>
          <p:cNvGrpSpPr/>
          <p:nvPr/>
        </p:nvGrpSpPr>
        <p:grpSpPr>
          <a:xfrm>
            <a:off x="8697933" y="1350775"/>
            <a:ext cx="2122467" cy="833409"/>
            <a:chOff x="4726541" y="3844988"/>
            <a:chExt cx="2122467" cy="833409"/>
          </a:xfrm>
          <a:solidFill>
            <a:srgbClr val="002060"/>
          </a:solidFill>
        </p:grpSpPr>
        <p:sp>
          <p:nvSpPr>
            <p:cNvPr id="57" name="Retângulo de cantos arredondados 56"/>
            <p:cNvSpPr/>
            <p:nvPr/>
          </p:nvSpPr>
          <p:spPr>
            <a:xfrm>
              <a:off x="4726541" y="3844988"/>
              <a:ext cx="2122467" cy="8334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sposta">
              <a:extLst>
                <a:ext uri="{FF2B5EF4-FFF2-40B4-BE49-F238E27FC236}">
                  <a16:creationId xmlns:a16="http://schemas.microsoft.com/office/drawing/2014/main" id="{A1E720B1-3DCE-3276-8FE2-2A1A3FC6D151}"/>
                </a:ext>
              </a:extLst>
            </p:cNvPr>
            <p:cNvSpPr txBox="1"/>
            <p:nvPr/>
          </p:nvSpPr>
          <p:spPr>
            <a:xfrm>
              <a:off x="4734459" y="4073246"/>
              <a:ext cx="2106629" cy="35240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ESTRATÉGIAS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800874" y="2409090"/>
            <a:ext cx="3928056" cy="3394592"/>
            <a:chOff x="8049296" y="2697115"/>
            <a:chExt cx="3928056" cy="3394592"/>
          </a:xfrm>
        </p:grpSpPr>
        <p:sp>
          <p:nvSpPr>
            <p:cNvPr id="49" name="Subtítulo 2"/>
            <p:cNvSpPr txBox="1">
              <a:spLocks/>
            </p:cNvSpPr>
            <p:nvPr/>
          </p:nvSpPr>
          <p:spPr>
            <a:xfrm>
              <a:off x="8347573" y="2914500"/>
              <a:ext cx="3343232" cy="30394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PARCERIAS COM TIMES LOCAIS;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PATROCÍNIO DE EVENTOS LOCAIS;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COLABORAÇÃO COM INFLUENCIADORES ESPORTIVOS;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DEMONSTRAÇÕES AO VIVO;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DE BOLSA DE ESTUDOS PARA ATLETAS JOVENS.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B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B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049296" y="2697115"/>
              <a:ext cx="3928056" cy="3394592"/>
            </a:xfrm>
            <a:prstGeom prst="round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6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tângulo 247"/>
          <p:cNvSpPr/>
          <p:nvPr/>
        </p:nvSpPr>
        <p:spPr>
          <a:xfrm>
            <a:off x="193" y="-19853"/>
            <a:ext cx="12192000" cy="68778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63" name="Grupo 262"/>
          <p:cNvGrpSpPr/>
          <p:nvPr/>
        </p:nvGrpSpPr>
        <p:grpSpPr>
          <a:xfrm>
            <a:off x="-1031393" y="187848"/>
            <a:ext cx="3070619" cy="6626234"/>
            <a:chOff x="-1031393" y="187848"/>
            <a:chExt cx="3070619" cy="6626234"/>
          </a:xfrm>
        </p:grpSpPr>
        <p:grpSp>
          <p:nvGrpSpPr>
            <p:cNvPr id="228" name="Grupo 227"/>
            <p:cNvGrpSpPr/>
            <p:nvPr/>
          </p:nvGrpSpPr>
          <p:grpSpPr>
            <a:xfrm>
              <a:off x="-1000879" y="187848"/>
              <a:ext cx="3040105" cy="5927496"/>
              <a:chOff x="-1000879" y="187848"/>
              <a:chExt cx="3040105" cy="5927496"/>
            </a:xfrm>
          </p:grpSpPr>
          <p:sp>
            <p:nvSpPr>
              <p:cNvPr id="218" name="Forma livre 217"/>
              <p:cNvSpPr/>
              <p:nvPr/>
            </p:nvSpPr>
            <p:spPr>
              <a:xfrm>
                <a:off x="-112519" y="255246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9" name="Forma livre 218"/>
              <p:cNvSpPr/>
              <p:nvPr/>
            </p:nvSpPr>
            <p:spPr>
              <a:xfrm>
                <a:off x="-112518" y="1976851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0" name="Forma livre 219"/>
              <p:cNvSpPr/>
              <p:nvPr/>
            </p:nvSpPr>
            <p:spPr>
              <a:xfrm>
                <a:off x="-112517" y="3698457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1" name="Forma livre 220"/>
              <p:cNvSpPr/>
              <p:nvPr/>
            </p:nvSpPr>
            <p:spPr>
              <a:xfrm>
                <a:off x="-112517" y="5420062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2" name="Arco 221"/>
              <p:cNvSpPr/>
              <p:nvPr/>
            </p:nvSpPr>
            <p:spPr>
              <a:xfrm rot="1500207">
                <a:off x="-1000879" y="187848"/>
                <a:ext cx="3040105" cy="3184520"/>
              </a:xfrm>
              <a:prstGeom prst="arc">
                <a:avLst>
                  <a:gd name="adj1" fmla="val 17891905"/>
                  <a:gd name="adj2" fmla="val 515514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6" name="Arco 225"/>
            <p:cNvSpPr/>
            <p:nvPr/>
          </p:nvSpPr>
          <p:spPr>
            <a:xfrm rot="1500207">
              <a:off x="-1017812" y="1904472"/>
              <a:ext cx="3040105" cy="3184520"/>
            </a:xfrm>
            <a:prstGeom prst="arc">
              <a:avLst>
                <a:gd name="adj1" fmla="val 17891905"/>
                <a:gd name="adj2" fmla="val 515514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7" name="Arco 226"/>
            <p:cNvSpPr/>
            <p:nvPr/>
          </p:nvSpPr>
          <p:spPr>
            <a:xfrm rot="1500207">
              <a:off x="-1031393" y="3629562"/>
              <a:ext cx="3040105" cy="3184520"/>
            </a:xfrm>
            <a:prstGeom prst="arc">
              <a:avLst>
                <a:gd name="adj1" fmla="val 17891905"/>
                <a:gd name="adj2" fmla="val 515514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36" name="Grupo 235"/>
          <p:cNvGrpSpPr/>
          <p:nvPr/>
        </p:nvGrpSpPr>
        <p:grpSpPr>
          <a:xfrm flipH="1">
            <a:off x="10033436" y="255246"/>
            <a:ext cx="3070619" cy="6626234"/>
            <a:chOff x="-1031393" y="187848"/>
            <a:chExt cx="3070619" cy="6626234"/>
          </a:xfrm>
        </p:grpSpPr>
        <p:grpSp>
          <p:nvGrpSpPr>
            <p:cNvPr id="237" name="Grupo 236"/>
            <p:cNvGrpSpPr/>
            <p:nvPr/>
          </p:nvGrpSpPr>
          <p:grpSpPr>
            <a:xfrm>
              <a:off x="-1000879" y="187848"/>
              <a:ext cx="3040105" cy="5927496"/>
              <a:chOff x="-1000879" y="187848"/>
              <a:chExt cx="3040105" cy="5927496"/>
            </a:xfrm>
          </p:grpSpPr>
          <p:sp>
            <p:nvSpPr>
              <p:cNvPr id="240" name="Forma livre 239"/>
              <p:cNvSpPr/>
              <p:nvPr/>
            </p:nvSpPr>
            <p:spPr>
              <a:xfrm>
                <a:off x="-112519" y="255246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1" name="Forma livre 240"/>
              <p:cNvSpPr/>
              <p:nvPr/>
            </p:nvSpPr>
            <p:spPr>
              <a:xfrm>
                <a:off x="-112518" y="1976851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2" name="Forma livre 241"/>
              <p:cNvSpPr/>
              <p:nvPr/>
            </p:nvSpPr>
            <p:spPr>
              <a:xfrm>
                <a:off x="-112517" y="3698457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3" name="Forma livre 242"/>
              <p:cNvSpPr/>
              <p:nvPr/>
            </p:nvSpPr>
            <p:spPr>
              <a:xfrm>
                <a:off x="-112517" y="5420062"/>
                <a:ext cx="1922466" cy="695282"/>
              </a:xfrm>
              <a:custGeom>
                <a:avLst/>
                <a:gdLst>
                  <a:gd name="connsiteX0" fmla="*/ 0 w 2562505"/>
                  <a:gd name="connsiteY0" fmla="*/ 807281 h 813798"/>
                  <a:gd name="connsiteX1" fmla="*/ 372533 w 2562505"/>
                  <a:gd name="connsiteY1" fmla="*/ 705681 h 813798"/>
                  <a:gd name="connsiteX2" fmla="*/ 1286933 w 2562505"/>
                  <a:gd name="connsiteY2" fmla="*/ 62214 h 813798"/>
                  <a:gd name="connsiteX3" fmla="*/ 1981200 w 2562505"/>
                  <a:gd name="connsiteY3" fmla="*/ 96081 h 813798"/>
                  <a:gd name="connsiteX4" fmla="*/ 2506133 w 2562505"/>
                  <a:gd name="connsiteY4" fmla="*/ 688748 h 813798"/>
                  <a:gd name="connsiteX5" fmla="*/ 2523066 w 2562505"/>
                  <a:gd name="connsiteY5" fmla="*/ 722614 h 81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2505" h="813798">
                    <a:moveTo>
                      <a:pt x="0" y="807281"/>
                    </a:moveTo>
                    <a:cubicBezTo>
                      <a:pt x="79022" y="818570"/>
                      <a:pt x="158044" y="829859"/>
                      <a:pt x="372533" y="705681"/>
                    </a:cubicBezTo>
                    <a:cubicBezTo>
                      <a:pt x="587022" y="581503"/>
                      <a:pt x="1018822" y="163814"/>
                      <a:pt x="1286933" y="62214"/>
                    </a:cubicBezTo>
                    <a:cubicBezTo>
                      <a:pt x="1555044" y="-39386"/>
                      <a:pt x="1778000" y="-8341"/>
                      <a:pt x="1981200" y="96081"/>
                    </a:cubicBezTo>
                    <a:cubicBezTo>
                      <a:pt x="2184400" y="200503"/>
                      <a:pt x="2415822" y="584326"/>
                      <a:pt x="2506133" y="688748"/>
                    </a:cubicBezTo>
                    <a:cubicBezTo>
                      <a:pt x="2596444" y="793170"/>
                      <a:pt x="2559755" y="757892"/>
                      <a:pt x="2523066" y="722614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4" name="Arco 243"/>
              <p:cNvSpPr/>
              <p:nvPr/>
            </p:nvSpPr>
            <p:spPr>
              <a:xfrm rot="1500207">
                <a:off x="-1000879" y="187848"/>
                <a:ext cx="3040105" cy="3184520"/>
              </a:xfrm>
              <a:prstGeom prst="arc">
                <a:avLst>
                  <a:gd name="adj1" fmla="val 17891905"/>
                  <a:gd name="adj2" fmla="val 515514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8" name="Arco 237"/>
            <p:cNvSpPr/>
            <p:nvPr/>
          </p:nvSpPr>
          <p:spPr>
            <a:xfrm rot="1500207">
              <a:off x="-1017812" y="1904472"/>
              <a:ext cx="3040105" cy="3184520"/>
            </a:xfrm>
            <a:prstGeom prst="arc">
              <a:avLst>
                <a:gd name="adj1" fmla="val 17891905"/>
                <a:gd name="adj2" fmla="val 515514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9" name="Arco 238"/>
            <p:cNvSpPr/>
            <p:nvPr/>
          </p:nvSpPr>
          <p:spPr>
            <a:xfrm rot="1500207">
              <a:off x="-1031393" y="3629562"/>
              <a:ext cx="3040105" cy="3184520"/>
            </a:xfrm>
            <a:prstGeom prst="arc">
              <a:avLst>
                <a:gd name="adj1" fmla="val 17891905"/>
                <a:gd name="adj2" fmla="val 515514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50" name="Imagem 2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09" y="4046098"/>
            <a:ext cx="2096393" cy="2094264"/>
          </a:xfrm>
          <a:prstGeom prst="rect">
            <a:avLst/>
          </a:prstGeom>
        </p:spPr>
      </p:pic>
      <p:pic>
        <p:nvPicPr>
          <p:cNvPr id="251" name="Imagem 2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47" y="1127959"/>
            <a:ext cx="3060942" cy="2046083"/>
          </a:xfrm>
          <a:prstGeom prst="rect">
            <a:avLst/>
          </a:prstGeom>
        </p:spPr>
      </p:pic>
      <p:pic>
        <p:nvPicPr>
          <p:cNvPr id="252" name="Imagem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40" y="585841"/>
            <a:ext cx="2056938" cy="2669657"/>
          </a:xfrm>
          <a:prstGeom prst="rect">
            <a:avLst/>
          </a:prstGeom>
        </p:spPr>
      </p:pic>
      <p:pic>
        <p:nvPicPr>
          <p:cNvPr id="255" name="Imagem 2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13" y="4019376"/>
            <a:ext cx="2526386" cy="2208061"/>
          </a:xfrm>
          <a:prstGeom prst="rect">
            <a:avLst/>
          </a:prstGeom>
        </p:spPr>
      </p:pic>
      <p:sp>
        <p:nvSpPr>
          <p:cNvPr id="256" name="Fluxograma: Conector 255"/>
          <p:cNvSpPr/>
          <p:nvPr/>
        </p:nvSpPr>
        <p:spPr>
          <a:xfrm>
            <a:off x="10820400" y="355601"/>
            <a:ext cx="508000" cy="5080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9</a:t>
            </a:r>
            <a:endParaRPr lang="pt-BR" b="1" dirty="0"/>
          </a:p>
        </p:txBody>
      </p:sp>
      <p:pic>
        <p:nvPicPr>
          <p:cNvPr id="260" name="Imagem 2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654" y="969386"/>
            <a:ext cx="2213241" cy="2461275"/>
          </a:xfrm>
          <a:prstGeom prst="rect">
            <a:avLst/>
          </a:prstGeom>
        </p:spPr>
      </p:pic>
      <p:pic>
        <p:nvPicPr>
          <p:cNvPr id="261" name="Imagem 2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5" y="458251"/>
            <a:ext cx="960519" cy="1358448"/>
          </a:xfrm>
          <a:prstGeom prst="rect">
            <a:avLst/>
          </a:prstGeom>
        </p:spPr>
      </p:pic>
      <p:sp>
        <p:nvSpPr>
          <p:cNvPr id="262" name="Forma livre 261"/>
          <p:cNvSpPr/>
          <p:nvPr/>
        </p:nvSpPr>
        <p:spPr>
          <a:xfrm flipV="1">
            <a:off x="2231603" y="3164509"/>
            <a:ext cx="2168022" cy="347641"/>
          </a:xfrm>
          <a:custGeom>
            <a:avLst/>
            <a:gdLst>
              <a:gd name="connsiteX0" fmla="*/ 0 w 2562505"/>
              <a:gd name="connsiteY0" fmla="*/ 807281 h 813798"/>
              <a:gd name="connsiteX1" fmla="*/ 372533 w 2562505"/>
              <a:gd name="connsiteY1" fmla="*/ 705681 h 813798"/>
              <a:gd name="connsiteX2" fmla="*/ 1286933 w 2562505"/>
              <a:gd name="connsiteY2" fmla="*/ 62214 h 813798"/>
              <a:gd name="connsiteX3" fmla="*/ 1981200 w 2562505"/>
              <a:gd name="connsiteY3" fmla="*/ 96081 h 813798"/>
              <a:gd name="connsiteX4" fmla="*/ 2506133 w 2562505"/>
              <a:gd name="connsiteY4" fmla="*/ 688748 h 813798"/>
              <a:gd name="connsiteX5" fmla="*/ 2523066 w 2562505"/>
              <a:gd name="connsiteY5" fmla="*/ 722614 h 8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505" h="813798">
                <a:moveTo>
                  <a:pt x="0" y="807281"/>
                </a:moveTo>
                <a:cubicBezTo>
                  <a:pt x="79022" y="818570"/>
                  <a:pt x="158044" y="829859"/>
                  <a:pt x="372533" y="705681"/>
                </a:cubicBezTo>
                <a:cubicBezTo>
                  <a:pt x="587022" y="581503"/>
                  <a:pt x="1018822" y="163814"/>
                  <a:pt x="1286933" y="62214"/>
                </a:cubicBezTo>
                <a:cubicBezTo>
                  <a:pt x="1555044" y="-39386"/>
                  <a:pt x="1778000" y="-8341"/>
                  <a:pt x="1981200" y="96081"/>
                </a:cubicBezTo>
                <a:cubicBezTo>
                  <a:pt x="2184400" y="200503"/>
                  <a:pt x="2415822" y="584326"/>
                  <a:pt x="2506133" y="688748"/>
                </a:cubicBezTo>
                <a:cubicBezTo>
                  <a:pt x="2596444" y="793170"/>
                  <a:pt x="2559755" y="757892"/>
                  <a:pt x="2523066" y="722614"/>
                </a:cubicBezTo>
              </a:path>
            </a:pathLst>
          </a:custGeom>
          <a:noFill/>
          <a:ln w="279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4" name="Forma livre 263"/>
          <p:cNvSpPr/>
          <p:nvPr/>
        </p:nvSpPr>
        <p:spPr>
          <a:xfrm flipV="1">
            <a:off x="4761352" y="3005283"/>
            <a:ext cx="1653333" cy="347641"/>
          </a:xfrm>
          <a:custGeom>
            <a:avLst/>
            <a:gdLst>
              <a:gd name="connsiteX0" fmla="*/ 0 w 2562505"/>
              <a:gd name="connsiteY0" fmla="*/ 807281 h 813798"/>
              <a:gd name="connsiteX1" fmla="*/ 372533 w 2562505"/>
              <a:gd name="connsiteY1" fmla="*/ 705681 h 813798"/>
              <a:gd name="connsiteX2" fmla="*/ 1286933 w 2562505"/>
              <a:gd name="connsiteY2" fmla="*/ 62214 h 813798"/>
              <a:gd name="connsiteX3" fmla="*/ 1981200 w 2562505"/>
              <a:gd name="connsiteY3" fmla="*/ 96081 h 813798"/>
              <a:gd name="connsiteX4" fmla="*/ 2506133 w 2562505"/>
              <a:gd name="connsiteY4" fmla="*/ 688748 h 813798"/>
              <a:gd name="connsiteX5" fmla="*/ 2523066 w 2562505"/>
              <a:gd name="connsiteY5" fmla="*/ 722614 h 8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505" h="813798">
                <a:moveTo>
                  <a:pt x="0" y="807281"/>
                </a:moveTo>
                <a:cubicBezTo>
                  <a:pt x="79022" y="818570"/>
                  <a:pt x="158044" y="829859"/>
                  <a:pt x="372533" y="705681"/>
                </a:cubicBezTo>
                <a:cubicBezTo>
                  <a:pt x="587022" y="581503"/>
                  <a:pt x="1018822" y="163814"/>
                  <a:pt x="1286933" y="62214"/>
                </a:cubicBezTo>
                <a:cubicBezTo>
                  <a:pt x="1555044" y="-39386"/>
                  <a:pt x="1778000" y="-8341"/>
                  <a:pt x="1981200" y="96081"/>
                </a:cubicBezTo>
                <a:cubicBezTo>
                  <a:pt x="2184400" y="200503"/>
                  <a:pt x="2415822" y="584326"/>
                  <a:pt x="2506133" y="688748"/>
                </a:cubicBezTo>
                <a:cubicBezTo>
                  <a:pt x="2596444" y="793170"/>
                  <a:pt x="2559755" y="757892"/>
                  <a:pt x="2523066" y="722614"/>
                </a:cubicBezTo>
              </a:path>
            </a:pathLst>
          </a:custGeom>
          <a:noFill/>
          <a:ln w="279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Forma livre 264"/>
          <p:cNvSpPr/>
          <p:nvPr/>
        </p:nvSpPr>
        <p:spPr>
          <a:xfrm flipV="1">
            <a:off x="6735422" y="2835551"/>
            <a:ext cx="2950547" cy="347641"/>
          </a:xfrm>
          <a:custGeom>
            <a:avLst/>
            <a:gdLst>
              <a:gd name="connsiteX0" fmla="*/ 0 w 2562505"/>
              <a:gd name="connsiteY0" fmla="*/ 807281 h 813798"/>
              <a:gd name="connsiteX1" fmla="*/ 372533 w 2562505"/>
              <a:gd name="connsiteY1" fmla="*/ 705681 h 813798"/>
              <a:gd name="connsiteX2" fmla="*/ 1286933 w 2562505"/>
              <a:gd name="connsiteY2" fmla="*/ 62214 h 813798"/>
              <a:gd name="connsiteX3" fmla="*/ 1981200 w 2562505"/>
              <a:gd name="connsiteY3" fmla="*/ 96081 h 813798"/>
              <a:gd name="connsiteX4" fmla="*/ 2506133 w 2562505"/>
              <a:gd name="connsiteY4" fmla="*/ 688748 h 813798"/>
              <a:gd name="connsiteX5" fmla="*/ 2523066 w 2562505"/>
              <a:gd name="connsiteY5" fmla="*/ 722614 h 8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505" h="813798">
                <a:moveTo>
                  <a:pt x="0" y="807281"/>
                </a:moveTo>
                <a:cubicBezTo>
                  <a:pt x="79022" y="818570"/>
                  <a:pt x="158044" y="829859"/>
                  <a:pt x="372533" y="705681"/>
                </a:cubicBezTo>
                <a:cubicBezTo>
                  <a:pt x="587022" y="581503"/>
                  <a:pt x="1018822" y="163814"/>
                  <a:pt x="1286933" y="62214"/>
                </a:cubicBezTo>
                <a:cubicBezTo>
                  <a:pt x="1555044" y="-39386"/>
                  <a:pt x="1778000" y="-8341"/>
                  <a:pt x="1981200" y="96081"/>
                </a:cubicBezTo>
                <a:cubicBezTo>
                  <a:pt x="2184400" y="200503"/>
                  <a:pt x="2415822" y="584326"/>
                  <a:pt x="2506133" y="688748"/>
                </a:cubicBezTo>
                <a:cubicBezTo>
                  <a:pt x="2596444" y="793170"/>
                  <a:pt x="2559755" y="757892"/>
                  <a:pt x="2523066" y="722614"/>
                </a:cubicBezTo>
              </a:path>
            </a:pathLst>
          </a:custGeom>
          <a:noFill/>
          <a:ln w="279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8"/>
          <a:srcRect t="2355"/>
          <a:stretch/>
        </p:blipFill>
        <p:spPr>
          <a:xfrm>
            <a:off x="2446453" y="4417453"/>
            <a:ext cx="1722789" cy="1770151"/>
          </a:xfrm>
          <a:prstGeom prst="rect">
            <a:avLst/>
          </a:prstGeom>
        </p:spPr>
      </p:pic>
      <p:sp>
        <p:nvSpPr>
          <p:cNvPr id="266" name="Forma livre 265"/>
          <p:cNvSpPr/>
          <p:nvPr/>
        </p:nvSpPr>
        <p:spPr>
          <a:xfrm flipV="1">
            <a:off x="2359486" y="5961987"/>
            <a:ext cx="1824344" cy="347641"/>
          </a:xfrm>
          <a:custGeom>
            <a:avLst/>
            <a:gdLst>
              <a:gd name="connsiteX0" fmla="*/ 0 w 2562505"/>
              <a:gd name="connsiteY0" fmla="*/ 807281 h 813798"/>
              <a:gd name="connsiteX1" fmla="*/ 372533 w 2562505"/>
              <a:gd name="connsiteY1" fmla="*/ 705681 h 813798"/>
              <a:gd name="connsiteX2" fmla="*/ 1286933 w 2562505"/>
              <a:gd name="connsiteY2" fmla="*/ 62214 h 813798"/>
              <a:gd name="connsiteX3" fmla="*/ 1981200 w 2562505"/>
              <a:gd name="connsiteY3" fmla="*/ 96081 h 813798"/>
              <a:gd name="connsiteX4" fmla="*/ 2506133 w 2562505"/>
              <a:gd name="connsiteY4" fmla="*/ 688748 h 813798"/>
              <a:gd name="connsiteX5" fmla="*/ 2523066 w 2562505"/>
              <a:gd name="connsiteY5" fmla="*/ 722614 h 8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505" h="813798">
                <a:moveTo>
                  <a:pt x="0" y="807281"/>
                </a:moveTo>
                <a:cubicBezTo>
                  <a:pt x="79022" y="818570"/>
                  <a:pt x="158044" y="829859"/>
                  <a:pt x="372533" y="705681"/>
                </a:cubicBezTo>
                <a:cubicBezTo>
                  <a:pt x="587022" y="581503"/>
                  <a:pt x="1018822" y="163814"/>
                  <a:pt x="1286933" y="62214"/>
                </a:cubicBezTo>
                <a:cubicBezTo>
                  <a:pt x="1555044" y="-39386"/>
                  <a:pt x="1778000" y="-8341"/>
                  <a:pt x="1981200" y="96081"/>
                </a:cubicBezTo>
                <a:cubicBezTo>
                  <a:pt x="2184400" y="200503"/>
                  <a:pt x="2415822" y="584326"/>
                  <a:pt x="2506133" y="688748"/>
                </a:cubicBezTo>
                <a:cubicBezTo>
                  <a:pt x="2596444" y="793170"/>
                  <a:pt x="2559755" y="757892"/>
                  <a:pt x="2523066" y="722614"/>
                </a:cubicBezTo>
              </a:path>
            </a:pathLst>
          </a:custGeom>
          <a:noFill/>
          <a:ln w="279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7" name="Forma livre 266"/>
          <p:cNvSpPr/>
          <p:nvPr/>
        </p:nvSpPr>
        <p:spPr>
          <a:xfrm flipV="1">
            <a:off x="4518357" y="5879796"/>
            <a:ext cx="2084077" cy="347641"/>
          </a:xfrm>
          <a:custGeom>
            <a:avLst/>
            <a:gdLst>
              <a:gd name="connsiteX0" fmla="*/ 0 w 2562505"/>
              <a:gd name="connsiteY0" fmla="*/ 807281 h 813798"/>
              <a:gd name="connsiteX1" fmla="*/ 372533 w 2562505"/>
              <a:gd name="connsiteY1" fmla="*/ 705681 h 813798"/>
              <a:gd name="connsiteX2" fmla="*/ 1286933 w 2562505"/>
              <a:gd name="connsiteY2" fmla="*/ 62214 h 813798"/>
              <a:gd name="connsiteX3" fmla="*/ 1981200 w 2562505"/>
              <a:gd name="connsiteY3" fmla="*/ 96081 h 813798"/>
              <a:gd name="connsiteX4" fmla="*/ 2506133 w 2562505"/>
              <a:gd name="connsiteY4" fmla="*/ 688748 h 813798"/>
              <a:gd name="connsiteX5" fmla="*/ 2523066 w 2562505"/>
              <a:gd name="connsiteY5" fmla="*/ 722614 h 8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505" h="813798">
                <a:moveTo>
                  <a:pt x="0" y="807281"/>
                </a:moveTo>
                <a:cubicBezTo>
                  <a:pt x="79022" y="818570"/>
                  <a:pt x="158044" y="829859"/>
                  <a:pt x="372533" y="705681"/>
                </a:cubicBezTo>
                <a:cubicBezTo>
                  <a:pt x="587022" y="581503"/>
                  <a:pt x="1018822" y="163814"/>
                  <a:pt x="1286933" y="62214"/>
                </a:cubicBezTo>
                <a:cubicBezTo>
                  <a:pt x="1555044" y="-39386"/>
                  <a:pt x="1778000" y="-8341"/>
                  <a:pt x="1981200" y="96081"/>
                </a:cubicBezTo>
                <a:cubicBezTo>
                  <a:pt x="2184400" y="200503"/>
                  <a:pt x="2415822" y="584326"/>
                  <a:pt x="2506133" y="688748"/>
                </a:cubicBezTo>
                <a:cubicBezTo>
                  <a:pt x="2596444" y="793170"/>
                  <a:pt x="2559755" y="757892"/>
                  <a:pt x="2523066" y="722614"/>
                </a:cubicBezTo>
              </a:path>
            </a:pathLst>
          </a:custGeom>
          <a:noFill/>
          <a:ln w="279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8" name="Forma livre 267"/>
          <p:cNvSpPr/>
          <p:nvPr/>
        </p:nvSpPr>
        <p:spPr>
          <a:xfrm flipV="1">
            <a:off x="7349595" y="6045104"/>
            <a:ext cx="1987458" cy="347641"/>
          </a:xfrm>
          <a:custGeom>
            <a:avLst/>
            <a:gdLst>
              <a:gd name="connsiteX0" fmla="*/ 0 w 2562505"/>
              <a:gd name="connsiteY0" fmla="*/ 807281 h 813798"/>
              <a:gd name="connsiteX1" fmla="*/ 372533 w 2562505"/>
              <a:gd name="connsiteY1" fmla="*/ 705681 h 813798"/>
              <a:gd name="connsiteX2" fmla="*/ 1286933 w 2562505"/>
              <a:gd name="connsiteY2" fmla="*/ 62214 h 813798"/>
              <a:gd name="connsiteX3" fmla="*/ 1981200 w 2562505"/>
              <a:gd name="connsiteY3" fmla="*/ 96081 h 813798"/>
              <a:gd name="connsiteX4" fmla="*/ 2506133 w 2562505"/>
              <a:gd name="connsiteY4" fmla="*/ 688748 h 813798"/>
              <a:gd name="connsiteX5" fmla="*/ 2523066 w 2562505"/>
              <a:gd name="connsiteY5" fmla="*/ 722614 h 8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505" h="813798">
                <a:moveTo>
                  <a:pt x="0" y="807281"/>
                </a:moveTo>
                <a:cubicBezTo>
                  <a:pt x="79022" y="818570"/>
                  <a:pt x="158044" y="829859"/>
                  <a:pt x="372533" y="705681"/>
                </a:cubicBezTo>
                <a:cubicBezTo>
                  <a:pt x="587022" y="581503"/>
                  <a:pt x="1018822" y="163814"/>
                  <a:pt x="1286933" y="62214"/>
                </a:cubicBezTo>
                <a:cubicBezTo>
                  <a:pt x="1555044" y="-39386"/>
                  <a:pt x="1778000" y="-8341"/>
                  <a:pt x="1981200" y="96081"/>
                </a:cubicBezTo>
                <a:cubicBezTo>
                  <a:pt x="2184400" y="200503"/>
                  <a:pt x="2415822" y="584326"/>
                  <a:pt x="2506133" y="688748"/>
                </a:cubicBezTo>
                <a:cubicBezTo>
                  <a:pt x="2596444" y="793170"/>
                  <a:pt x="2559755" y="757892"/>
                  <a:pt x="2523066" y="722614"/>
                </a:cubicBezTo>
              </a:path>
            </a:pathLst>
          </a:custGeom>
          <a:noFill/>
          <a:ln w="279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237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62" grpId="0" animBg="1"/>
      <p:bldP spid="264" grpId="0" animBg="1"/>
      <p:bldP spid="265" grpId="0" animBg="1"/>
      <p:bldP spid="266" grpId="0" animBg="1"/>
      <p:bldP spid="267" grpId="0" animBg="1"/>
      <p:bldP spid="2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4045</TotalTime>
  <Words>733</Words>
  <Application>Microsoft Office PowerPoint</Application>
  <PresentationFormat>Widescreen</PresentationFormat>
  <Paragraphs>216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Eduardo Rodrigues Oliveira</cp:lastModifiedBy>
  <cp:revision>251</cp:revision>
  <dcterms:created xsi:type="dcterms:W3CDTF">2023-10-12T20:21:20Z</dcterms:created>
  <dcterms:modified xsi:type="dcterms:W3CDTF">2024-05-13T10:32:30Z</dcterms:modified>
</cp:coreProperties>
</file>